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954" r:id="rId4"/>
  </p:sldMasterIdLst>
  <p:notesMasterIdLst>
    <p:notesMasterId r:id="rId52"/>
  </p:notesMasterIdLst>
  <p:handoutMasterIdLst>
    <p:handoutMasterId r:id="rId53"/>
  </p:handoutMasterIdLst>
  <p:sldIdLst>
    <p:sldId id="261" r:id="rId5"/>
    <p:sldId id="314" r:id="rId6"/>
    <p:sldId id="316" r:id="rId7"/>
    <p:sldId id="359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4" r:id="rId36"/>
    <p:sldId id="345" r:id="rId37"/>
    <p:sldId id="346" r:id="rId38"/>
    <p:sldId id="347" r:id="rId39"/>
    <p:sldId id="348" r:id="rId40"/>
    <p:sldId id="349" r:id="rId41"/>
    <p:sldId id="357" r:id="rId42"/>
    <p:sldId id="350" r:id="rId43"/>
    <p:sldId id="351" r:id="rId44"/>
    <p:sldId id="352" r:id="rId45"/>
    <p:sldId id="353" r:id="rId46"/>
    <p:sldId id="354" r:id="rId47"/>
    <p:sldId id="355" r:id="rId48"/>
    <p:sldId id="356" r:id="rId49"/>
    <p:sldId id="306" r:id="rId50"/>
    <p:sldId id="286" r:id="rId51"/>
  </p:sldIdLst>
  <p:sldSz cx="12192000" cy="6858000"/>
  <p:notesSz cx="6858000" cy="9144000"/>
  <p:defaultTextStyle>
    <a:defPPr rtl="0"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  <a:srgbClr val="87175F"/>
    <a:srgbClr val="EEC621"/>
    <a:srgbClr val="E58C09"/>
    <a:srgbClr val="43467B"/>
    <a:srgbClr val="AEA422"/>
    <a:srgbClr val="F69E1D"/>
    <a:srgbClr val="E19E6B"/>
    <a:srgbClr val="75503A"/>
    <a:srgbClr val="DDB6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EAD3E6-48EF-423B-9E6A-C90D2B0FDD51}" v="1" dt="2024-03-06T12:34:43.334"/>
  </p1510:revLst>
</p1510:revInfo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5034" autoAdjust="0"/>
  </p:normalViewPr>
  <p:slideViewPr>
    <p:cSldViewPr>
      <p:cViewPr varScale="1">
        <p:scale>
          <a:sx n="66" d="100"/>
          <a:sy n="66" d="100"/>
        </p:scale>
        <p:origin x="668" y="44"/>
      </p:cViewPr>
      <p:guideLst/>
    </p:cSldViewPr>
  </p:slideViewPr>
  <p:outlineViewPr>
    <p:cViewPr>
      <p:scale>
        <a:sx n="33" d="100"/>
        <a:sy n="33" d="100"/>
      </p:scale>
      <p:origin x="0" y="-208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08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ssimo nicolazzi" userId="d8fd2e42fbc0a1ba" providerId="LiveId" clId="{85EAD3E6-48EF-423B-9E6A-C90D2B0FDD51}"/>
    <pc:docChg chg="custSel addSld delSld modSld">
      <pc:chgData name="massimo nicolazzi" userId="d8fd2e42fbc0a1ba" providerId="LiveId" clId="{85EAD3E6-48EF-423B-9E6A-C90D2B0FDD51}" dt="2024-03-06T12:42:41.693" v="135" actId="20577"/>
      <pc:docMkLst>
        <pc:docMk/>
      </pc:docMkLst>
      <pc:sldChg chg="del">
        <pc:chgData name="massimo nicolazzi" userId="d8fd2e42fbc0a1ba" providerId="LiveId" clId="{85EAD3E6-48EF-423B-9E6A-C90D2B0FDD51}" dt="2024-03-06T12:34:56.166" v="20" actId="2696"/>
        <pc:sldMkLst>
          <pc:docMk/>
          <pc:sldMk cId="188349462" sldId="315"/>
        </pc:sldMkLst>
      </pc:sldChg>
      <pc:sldChg chg="modSp mod">
        <pc:chgData name="massimo nicolazzi" userId="d8fd2e42fbc0a1ba" providerId="LiveId" clId="{85EAD3E6-48EF-423B-9E6A-C90D2B0FDD51}" dt="2024-03-06T12:38:24.103" v="34" actId="20577"/>
        <pc:sldMkLst>
          <pc:docMk/>
          <pc:sldMk cId="80935907" sldId="336"/>
        </pc:sldMkLst>
        <pc:spChg chg="mod">
          <ac:chgData name="massimo nicolazzi" userId="d8fd2e42fbc0a1ba" providerId="LiveId" clId="{85EAD3E6-48EF-423B-9E6A-C90D2B0FDD51}" dt="2024-03-06T12:38:24.103" v="34" actId="20577"/>
          <ac:spMkLst>
            <pc:docMk/>
            <pc:sldMk cId="80935907" sldId="336"/>
            <ac:spMk id="4" creationId="{23840360-0ED0-CFED-E09C-4F9A3D6649BB}"/>
          </ac:spMkLst>
        </pc:spChg>
      </pc:sldChg>
      <pc:sldChg chg="modSp mod">
        <pc:chgData name="massimo nicolazzi" userId="d8fd2e42fbc0a1ba" providerId="LiveId" clId="{85EAD3E6-48EF-423B-9E6A-C90D2B0FDD51}" dt="2024-03-06T12:42:41.693" v="135" actId="20577"/>
        <pc:sldMkLst>
          <pc:docMk/>
          <pc:sldMk cId="3360690643" sldId="352"/>
        </pc:sldMkLst>
        <pc:spChg chg="mod">
          <ac:chgData name="massimo nicolazzi" userId="d8fd2e42fbc0a1ba" providerId="LiveId" clId="{85EAD3E6-48EF-423B-9E6A-C90D2B0FDD51}" dt="2024-03-06T12:42:41.693" v="135" actId="20577"/>
          <ac:spMkLst>
            <pc:docMk/>
            <pc:sldMk cId="3360690643" sldId="352"/>
            <ac:spMk id="4" creationId="{C521C908-582C-78E5-B008-F068CFDE72CF}"/>
          </ac:spMkLst>
        </pc:spChg>
      </pc:sldChg>
      <pc:sldChg chg="addSp modSp new mod">
        <pc:chgData name="massimo nicolazzi" userId="d8fd2e42fbc0a1ba" providerId="LiveId" clId="{85EAD3E6-48EF-423B-9E6A-C90D2B0FDD51}" dt="2024-03-06T12:32:17.292" v="14" actId="1076"/>
        <pc:sldMkLst>
          <pc:docMk/>
          <pc:sldMk cId="3742085893" sldId="357"/>
        </pc:sldMkLst>
        <pc:spChg chg="mod">
          <ac:chgData name="massimo nicolazzi" userId="d8fd2e42fbc0a1ba" providerId="LiveId" clId="{85EAD3E6-48EF-423B-9E6A-C90D2B0FDD51}" dt="2024-03-06T12:31:30.637" v="12" actId="20577"/>
          <ac:spMkLst>
            <pc:docMk/>
            <pc:sldMk cId="3742085893" sldId="357"/>
            <ac:spMk id="2" creationId="{01BB0F2D-45BE-177D-4F9D-CBD00FF95D71}"/>
          </ac:spMkLst>
        </pc:spChg>
        <pc:picChg chg="add mod">
          <ac:chgData name="massimo nicolazzi" userId="d8fd2e42fbc0a1ba" providerId="LiveId" clId="{85EAD3E6-48EF-423B-9E6A-C90D2B0FDD51}" dt="2024-03-06T12:32:17.292" v="14" actId="1076"/>
          <ac:picMkLst>
            <pc:docMk/>
            <pc:sldMk cId="3742085893" sldId="357"/>
            <ac:picMk id="5" creationId="{0B3C7CE9-82F3-39A6-8DB9-698B4072E44C}"/>
          </ac:picMkLst>
        </pc:picChg>
      </pc:sldChg>
      <pc:sldChg chg="modSp new del mod">
        <pc:chgData name="massimo nicolazzi" userId="d8fd2e42fbc0a1ba" providerId="LiveId" clId="{85EAD3E6-48EF-423B-9E6A-C90D2B0FDD51}" dt="2024-03-06T12:34:49.692" v="19" actId="2696"/>
        <pc:sldMkLst>
          <pc:docMk/>
          <pc:sldMk cId="2485059644" sldId="358"/>
        </pc:sldMkLst>
        <pc:spChg chg="mod">
          <ac:chgData name="massimo nicolazzi" userId="d8fd2e42fbc0a1ba" providerId="LiveId" clId="{85EAD3E6-48EF-423B-9E6A-C90D2B0FDD51}" dt="2024-03-06T12:34:43.442" v="18" actId="27636"/>
          <ac:spMkLst>
            <pc:docMk/>
            <pc:sldMk cId="2485059644" sldId="358"/>
            <ac:spMk id="4" creationId="{A39B82B7-2F5E-B8AA-C85B-65B3D12D340B}"/>
          </ac:spMkLst>
        </pc:spChg>
      </pc:sldChg>
      <pc:sldChg chg="add">
        <pc:chgData name="massimo nicolazzi" userId="d8fd2e42fbc0a1ba" providerId="LiveId" clId="{85EAD3E6-48EF-423B-9E6A-C90D2B0FDD51}" dt="2024-03-06T12:34:43.330" v="17"/>
        <pc:sldMkLst>
          <pc:docMk/>
          <pc:sldMk cId="2643604062" sldId="35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4464472-DAE5-4012-9A5A-CB432293B4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>
              <a:latin typeface="Tw Cen MT" panose="020B0602020104020603" pitchFamily="34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586DB41-0314-4E22-8F5A-547FA67B06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C7229B0-3DF2-4999-A1C2-AE1C4C4470E8}" type="datetime1">
              <a:rPr lang="it-IT" smtClean="0">
                <a:latin typeface="Tw Cen MT" panose="020B0602020104020603" pitchFamily="34" charset="0"/>
              </a:rPr>
              <a:t>06/03/2024</a:t>
            </a:fld>
            <a:endParaRPr lang="it-IT">
              <a:latin typeface="Tw Cen MT" panose="020B0602020104020603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563188E-D235-4A3B-823C-E0E10F336C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>
              <a:latin typeface="Tw Cen MT" panose="020B0602020104020603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4D3A68C-A1CC-4704-8503-01E13B0AED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1BB1589-0F8A-400D-AEF4-57688446A2F5}" type="slidenum">
              <a:rPr lang="it-IT" smtClean="0">
                <a:latin typeface="Tw Cen MT" panose="020B0602020104020603" pitchFamily="34" charset="0"/>
              </a:rPr>
              <a:t>‹N›</a:t>
            </a:fld>
            <a:endParaRPr lang="it-IT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105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w Cen MT" panose="020B0602020104020603" pitchFamily="34" charset="0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w Cen MT" panose="020B0602020104020603" pitchFamily="34" charset="0"/>
              </a:defRPr>
            </a:lvl1pPr>
          </a:lstStyle>
          <a:p>
            <a:pPr rtl="0"/>
            <a:fld id="{A8179E5A-E0EC-4D14-85DA-2BF1DBD2D7AB}" type="datetime1">
              <a:rPr lang="it-IT" noProof="0" smtClean="0"/>
              <a:t>06/03/2024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w Cen MT" panose="020B0602020104020603" pitchFamily="34" charset="0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w Cen MT" panose="020B0602020104020603" pitchFamily="34" charset="0"/>
              </a:defRPr>
            </a:lvl1pPr>
          </a:lstStyle>
          <a:p>
            <a:pPr rtl="0"/>
            <a:fld id="{DAE5FABD-26C8-4F74-B1E3-45BC91BC9D7B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5077535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7987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it-IT" smtClean="0"/>
              <a:pPr rtl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2231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it-IT" smtClean="0"/>
              <a:pPr rtl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5294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olo_Curr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egnaposto testo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 rtl="0"/>
            <a:r>
              <a:rPr lang="it-IT" noProof="0"/>
              <a:t>I</a:t>
            </a:r>
          </a:p>
        </p:txBody>
      </p:sp>
      <p:sp>
        <p:nvSpPr>
          <p:cNvPr id="48" name="Figura a mano libera: Forma 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49" name="Figura a mano libera: Forma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it-IT" noProof="0"/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78135" y="1219199"/>
            <a:ext cx="7232465" cy="2732439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8134" y="4069079"/>
            <a:ext cx="5022666" cy="1463040"/>
          </a:xfrm>
        </p:spPr>
        <p:txBody>
          <a:bodyPr lIns="91440" rIns="91440" rtlCol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it-IT" noProof="0"/>
          </a:p>
        </p:txBody>
      </p:sp>
      <p:sp>
        <p:nvSpPr>
          <p:cNvPr id="19" name="Segnaposto immagine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Inserire immagine</a:t>
            </a:r>
          </a:p>
        </p:txBody>
      </p:sp>
    </p:spTree>
    <p:extLst>
      <p:ext uri="{BB962C8B-B14F-4D97-AF65-F5344CB8AC3E}">
        <p14:creationId xmlns:p14="http://schemas.microsoft.com/office/powerpoint/2010/main" val="2625404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sotto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2667000"/>
            <a:ext cx="10288693" cy="3660648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215529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_B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695425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_smeral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71488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_aranc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814971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_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832375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_cele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117665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_grig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853620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_Blu_patch triangolo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605BCA9F-FC20-461D-9118-7EC2AC28D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75958" y="0"/>
            <a:ext cx="9016043" cy="6858000"/>
          </a:xfrm>
          <a:custGeom>
            <a:avLst/>
            <a:gdLst>
              <a:gd name="connsiteX0" fmla="*/ 5153328 w 9016043"/>
              <a:gd name="connsiteY0" fmla="*/ 0 h 6858000"/>
              <a:gd name="connsiteX1" fmla="*/ 9016043 w 9016043"/>
              <a:gd name="connsiteY1" fmla="*/ 0 h 6858000"/>
              <a:gd name="connsiteX2" fmla="*/ 9016043 w 9016043"/>
              <a:gd name="connsiteY2" fmla="*/ 6858000 h 6858000"/>
              <a:gd name="connsiteX3" fmla="*/ 0 w 9016043"/>
              <a:gd name="connsiteY3" fmla="*/ 6858000 h 6858000"/>
              <a:gd name="connsiteX4" fmla="*/ 5153328 w 9016043"/>
              <a:gd name="connsiteY4" fmla="*/ 681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6043" h="6858000">
                <a:moveTo>
                  <a:pt x="5153328" y="0"/>
                </a:moveTo>
                <a:lnTo>
                  <a:pt x="9016043" y="0"/>
                </a:lnTo>
                <a:lnTo>
                  <a:pt x="9016043" y="6858000"/>
                </a:lnTo>
                <a:lnTo>
                  <a:pt x="0" y="6858000"/>
                </a:lnTo>
                <a:lnTo>
                  <a:pt x="5153328" y="6818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it-IT" noProof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04092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sottotitolo contenut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1" y="2667000"/>
            <a:ext cx="5775960" cy="3660648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9399" y="2667000"/>
            <a:ext cx="5013959" cy="3660775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8F869F17-9BF3-4974-956D-0CBCD60BA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142137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sottotitolo contenuto e immagine_barra forme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1" y="2667000"/>
            <a:ext cx="5775960" cy="3660648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9399" y="2667000"/>
            <a:ext cx="5013959" cy="3660775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A654DBB0-1027-4E5D-B635-00F2F173A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433771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titolo_Curr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egnaposto testo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 rtl="0"/>
            <a:r>
              <a:rPr lang="it-IT" noProof="0"/>
              <a:t>I</a:t>
            </a:r>
          </a:p>
        </p:txBody>
      </p:sp>
      <p:sp>
        <p:nvSpPr>
          <p:cNvPr id="48" name="Figura a mano libera: Forma 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49" name="Figura a mano libera: Forma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it-IT" noProof="0"/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78135" y="1219199"/>
            <a:ext cx="7232465" cy="2732439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8134" y="4069079"/>
            <a:ext cx="5022666" cy="1463040"/>
          </a:xfrm>
        </p:spPr>
        <p:txBody>
          <a:bodyPr lIns="91440" rIns="91440" rtlCol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it-IT" noProof="0"/>
          </a:p>
        </p:txBody>
      </p:sp>
      <p:sp>
        <p:nvSpPr>
          <p:cNvPr id="19" name="Segnaposto immagine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Inserire immagine</a:t>
            </a:r>
          </a:p>
        </p:txBody>
      </p:sp>
    </p:spTree>
    <p:extLst>
      <p:ext uri="{BB962C8B-B14F-4D97-AF65-F5344CB8AC3E}">
        <p14:creationId xmlns:p14="http://schemas.microsoft.com/office/powerpoint/2010/main" val="1392082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sottotitolo contenuto e immagine_barra forme bianca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01" y="112976"/>
            <a:ext cx="6858000" cy="6745024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12" name="Segnaposto testo 16">
            <a:extLst>
              <a:ext uri="{FF2B5EF4-FFF2-40B4-BE49-F238E27FC236}">
                <a16:creationId xmlns:a16="http://schemas.microsoft.com/office/drawing/2014/main" id="{E59725C5-1168-4A5F-B420-8E05620196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5238089" y="208890"/>
            <a:ext cx="6745024" cy="6553200"/>
          </a:xfrm>
          <a:gradFill flip="none" rotWithShape="1">
            <a:gsLst>
              <a:gs pos="0">
                <a:schemeClr val="bg1"/>
              </a:gs>
              <a:gs pos="82000">
                <a:schemeClr val="bg1">
                  <a:alpha val="0"/>
                </a:schemeClr>
              </a:gs>
            </a:gsLst>
            <a:lin ang="16200000" scaled="1"/>
            <a:tileRect/>
          </a:gra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1" y="2667000"/>
            <a:ext cx="5775960" cy="3660648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7532AFA8-ADE4-4C3E-AF0A-235C72499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47721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pos="43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sottotitolo contenuto e metà immagine orizzontale_barra forme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641" y="2667001"/>
            <a:ext cx="11094718" cy="1757126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4709677"/>
            <a:ext cx="11094717" cy="1500876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4232B29A-2701-4A73-83CF-09E0AB1B2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946410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sottotitolo contenuto e metà immagine_barra forme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641" y="2667001"/>
            <a:ext cx="5775959" cy="3543552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553200" y="2667001"/>
            <a:ext cx="5090157" cy="3543552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6A52166E-5DA9-4AA1-9355-E8DBFDD90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96409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à immagine titolo contenuto e barra forme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4617492"/>
            <a:ext cx="9890759" cy="1527048"/>
          </a:xfrm>
        </p:spPr>
        <p:txBody>
          <a:bodyPr lIns="91440" rIns="91440"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2" name="Segnaposto numero diapositiva 5">
            <a:extLst>
              <a:ext uri="{FF2B5EF4-FFF2-40B4-BE49-F238E27FC236}">
                <a16:creationId xmlns:a16="http://schemas.microsoft.com/office/drawing/2014/main" id="{E9FF8476-DF8C-4276-8CF6-44BC91B88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270053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à immagine titolo due colonne contenuto e barra forme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11099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1" y="4617492"/>
            <a:ext cx="5212080" cy="1527048"/>
          </a:xfrm>
        </p:spPr>
        <p:txBody>
          <a:bodyPr lIns="91440" rIns="91440"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2" name="Segnaposto contenuto 6">
            <a:extLst>
              <a:ext uri="{FF2B5EF4-FFF2-40B4-BE49-F238E27FC236}">
                <a16:creationId xmlns:a16="http://schemas.microsoft.com/office/drawing/2014/main" id="{E93A96C6-A4F2-43F1-A47D-0D52EF29954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446520" y="4617492"/>
            <a:ext cx="5212080" cy="1527048"/>
          </a:xfrm>
        </p:spPr>
        <p:txBody>
          <a:bodyPr lIns="91440" rIns="91440"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FC5AD12C-F7F6-431D-ABA4-F7E37CACE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490030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tà immagine titolo due colonne contenuto e barra forme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698" y="3735622"/>
            <a:ext cx="5013960" cy="2408917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13" name="Segnaposto testo 16">
            <a:extLst>
              <a:ext uri="{FF2B5EF4-FFF2-40B4-BE49-F238E27FC236}">
                <a16:creationId xmlns:a16="http://schemas.microsoft.com/office/drawing/2014/main" id="{38376498-C218-4EDB-8416-A59802EF2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39000" y="1981199"/>
            <a:ext cx="4389542" cy="4163339"/>
          </a:xfr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12" name="Segnaposto contenuto 6">
            <a:extLst>
              <a:ext uri="{FF2B5EF4-FFF2-40B4-BE49-F238E27FC236}">
                <a16:creationId xmlns:a16="http://schemas.microsoft.com/office/drawing/2014/main" id="{E93A96C6-A4F2-43F1-A47D-0D52EF29954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589520" y="2286000"/>
            <a:ext cx="3688080" cy="3581400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it-IT" noProof="0"/>
              <a:t>Contenuto importante</a:t>
            </a:r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1EC81B64-070E-43F3-BCB5-833AB965D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3717925"/>
            <a:ext cx="914400" cy="930275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15" name="Segnaposto numero diapositiva 5">
            <a:extLst>
              <a:ext uri="{FF2B5EF4-FFF2-40B4-BE49-F238E27FC236}">
                <a16:creationId xmlns:a16="http://schemas.microsoft.com/office/drawing/2014/main" id="{8D5893EC-1256-429B-9581-379342C23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666431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à immagine immagini multiple titolo due colonne contenuto e barra forme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4176259"/>
            <a:ext cx="4343400" cy="1968280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14" name="Segnaposto immagine 8">
            <a:extLst>
              <a:ext uri="{FF2B5EF4-FFF2-40B4-BE49-F238E27FC236}">
                <a16:creationId xmlns:a16="http://schemas.microsoft.com/office/drawing/2014/main" id="{96DE17A8-F4B7-4571-A6E8-FD28BA425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2834" y="1066801"/>
            <a:ext cx="3505199" cy="50777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15" name="Segnaposto immagine 8">
            <a:extLst>
              <a:ext uri="{FF2B5EF4-FFF2-40B4-BE49-F238E27FC236}">
                <a16:creationId xmlns:a16="http://schemas.microsoft.com/office/drawing/2014/main" id="{9D9A0502-98A2-467D-BE1C-CE8391C73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91000" y="4343400"/>
            <a:ext cx="2743200" cy="18011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16" name="Segnaposto immagine 8">
            <a:extLst>
              <a:ext uri="{FF2B5EF4-FFF2-40B4-BE49-F238E27FC236}">
                <a16:creationId xmlns:a16="http://schemas.microsoft.com/office/drawing/2014/main" id="{8298DB4E-3B92-4CA4-852A-9F647E721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91000" y="1066801"/>
            <a:ext cx="2743200" cy="3126023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E528B4D-15E8-4161-96F7-75D0217AD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269429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intera con barra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6745024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7C67066A-9B9E-468B-97C6-94BF615FA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82AF7E6-6C19-4A41-BFA5-44C4F2A3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1124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inte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9FC59837-0A86-4467-BB38-E2AC882F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857779-E765-4EC2-825C-B8E41285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04607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magine inte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6" name="Segnaposto testo 16">
            <a:extLst>
              <a:ext uri="{FF2B5EF4-FFF2-40B4-BE49-F238E27FC236}">
                <a16:creationId xmlns:a16="http://schemas.microsoft.com/office/drawing/2014/main" id="{16932398-C947-4474-88D6-4117EC39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1801" y="1189969"/>
            <a:ext cx="4389542" cy="4677431"/>
          </a:xfrm>
          <a:solidFill>
            <a:schemeClr val="bg1">
              <a:alpha val="88000"/>
            </a:schemeClr>
          </a:solidFill>
          <a:ln w="28575">
            <a:solidFill>
              <a:schemeClr val="accent2"/>
            </a:solidFill>
          </a:ln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88FDA84E-9F5D-4D50-8133-68FB098D71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612321" y="1494770"/>
            <a:ext cx="3688080" cy="3915430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it-IT" noProof="0"/>
              <a:t>Contenuto importante</a:t>
            </a:r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5AE16EF6-8987-4193-B346-1BEA14401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E2D4840-4EB5-4438-9A16-D0006A68A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641329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91470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lide titolo_Curr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6">
            <a:extLst>
              <a:ext uri="{FF2B5EF4-FFF2-40B4-BE49-F238E27FC236}">
                <a16:creationId xmlns:a16="http://schemas.microsoft.com/office/drawing/2014/main" id="{50D09E5B-B146-4D08-82EC-846DD89B0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462" y="0"/>
            <a:ext cx="9931338" cy="6823040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12" name="Segnaposto testo 16">
            <a:extLst>
              <a:ext uri="{FF2B5EF4-FFF2-40B4-BE49-F238E27FC236}">
                <a16:creationId xmlns:a16="http://schemas.microsoft.com/office/drawing/2014/main" id="{88940597-2E9A-4141-B2D0-C488487F1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0" y="0"/>
            <a:ext cx="50863" cy="6858000"/>
          </a:xfrm>
          <a:solidFill>
            <a:schemeClr val="accent2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10" name="Segnaposto testo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0600" y="609600"/>
            <a:ext cx="7429500" cy="56388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95400" y="1905000"/>
            <a:ext cx="5864382" cy="2275238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95400" y="4297679"/>
            <a:ext cx="4072586" cy="1463040"/>
          </a:xfrm>
        </p:spPr>
        <p:txBody>
          <a:bodyPr lIns="91440" rIns="91440" rtlCol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13" name="Segnaposto testo 16">
            <a:extLst>
              <a:ext uri="{FF2B5EF4-FFF2-40B4-BE49-F238E27FC236}">
                <a16:creationId xmlns:a16="http://schemas.microsoft.com/office/drawing/2014/main" id="{EA44EEDB-C599-41AA-9D84-D53811C28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896" y="0"/>
            <a:ext cx="63502" cy="6858000"/>
          </a:xfrm>
          <a:solidFill>
            <a:schemeClr val="accent2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14" name="Segnaposto testo 16">
            <a:extLst>
              <a:ext uri="{FF2B5EF4-FFF2-40B4-BE49-F238E27FC236}">
                <a16:creationId xmlns:a16="http://schemas.microsoft.com/office/drawing/2014/main" id="{FE574478-76DE-4613-8FBD-36B353081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391" y="0"/>
            <a:ext cx="63502" cy="6858000"/>
          </a:xfrm>
          <a:solidFill>
            <a:schemeClr val="accent2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19" name="Segnaposto immagine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Inserire immagine</a:t>
            </a:r>
          </a:p>
        </p:txBody>
      </p:sp>
    </p:spTree>
    <p:extLst>
      <p:ext uri="{BB962C8B-B14F-4D97-AF65-F5344CB8AC3E}">
        <p14:creationId xmlns:p14="http://schemas.microsoft.com/office/powerpoint/2010/main" val="3695653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magine inte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6" name="Segnaposto testo 16">
            <a:extLst>
              <a:ext uri="{FF2B5EF4-FFF2-40B4-BE49-F238E27FC236}">
                <a16:creationId xmlns:a16="http://schemas.microsoft.com/office/drawing/2014/main" id="{16932398-C947-4474-88D6-4117EC39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2269" y="1189969"/>
            <a:ext cx="4389542" cy="4677431"/>
          </a:xfrm>
          <a:solidFill>
            <a:schemeClr val="accent2">
              <a:alpha val="88000"/>
            </a:schemeClr>
          </a:solidFill>
          <a:ln w="28575">
            <a:solidFill>
              <a:schemeClr val="accent2"/>
            </a:solidFill>
          </a:ln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88FDA84E-9F5D-4D50-8133-68FB098D71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02789" y="1494770"/>
            <a:ext cx="3688080" cy="3915430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it-IT" noProof="0"/>
              <a:t>Contenuto importante</a:t>
            </a:r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1AC89BA5-7D71-4838-92DC-A9DD44EC0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5614DBA-0879-4C83-B4B4-EECB085A2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441960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19768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sottotitolo contenuto e metà immagine_barra forme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4021648"/>
            <a:ext cx="5090157" cy="1884265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3429000"/>
            <a:ext cx="5090157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2" name="Segnaposto contenuto 6">
            <a:extLst>
              <a:ext uri="{FF2B5EF4-FFF2-40B4-BE49-F238E27FC236}">
                <a16:creationId xmlns:a16="http://schemas.microsoft.com/office/drawing/2014/main" id="{2E79C3B8-3CB6-4D76-8182-4489C35C869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527803" y="4021648"/>
            <a:ext cx="5090157" cy="1884265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3" name="Segnaposto testo 7">
            <a:extLst>
              <a:ext uri="{FF2B5EF4-FFF2-40B4-BE49-F238E27FC236}">
                <a16:creationId xmlns:a16="http://schemas.microsoft.com/office/drawing/2014/main" id="{0CBC5711-960A-4093-BF8D-E1FB5C417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27803" y="3429000"/>
            <a:ext cx="5090157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4" name="Segnaposto immagine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15" name="Segnaposto immagine 7">
            <a:extLst>
              <a:ext uri="{FF2B5EF4-FFF2-40B4-BE49-F238E27FC236}">
                <a16:creationId xmlns:a16="http://schemas.microsoft.com/office/drawing/2014/main" id="{6C4C965C-0B8E-48F5-AAAC-C3237DC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27803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17" name="Segnaposto numero diapositiva 5">
            <a:extLst>
              <a:ext uri="{FF2B5EF4-FFF2-40B4-BE49-F238E27FC236}">
                <a16:creationId xmlns:a16="http://schemas.microsoft.com/office/drawing/2014/main" id="{C94646A1-59D8-49D7-B0E1-B7771AB22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980668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sottotitolo contenuto e metà immagine_barra forme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4021648"/>
            <a:ext cx="3474720" cy="1884265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3429000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2" name="Segnaposto contenuto 6">
            <a:extLst>
              <a:ext uri="{FF2B5EF4-FFF2-40B4-BE49-F238E27FC236}">
                <a16:creationId xmlns:a16="http://schemas.microsoft.com/office/drawing/2014/main" id="{2E79C3B8-3CB6-4D76-8182-4489C35C869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358640" y="4021648"/>
            <a:ext cx="3474720" cy="1884265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3" name="Segnaposto testo 7">
            <a:extLst>
              <a:ext uri="{FF2B5EF4-FFF2-40B4-BE49-F238E27FC236}">
                <a16:creationId xmlns:a16="http://schemas.microsoft.com/office/drawing/2014/main" id="{0CBC5711-960A-4093-BF8D-E1FB5C417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8640" y="3429000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4" name="Segnaposto immagine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15" name="Segnaposto immagine 7">
            <a:extLst>
              <a:ext uri="{FF2B5EF4-FFF2-40B4-BE49-F238E27FC236}">
                <a16:creationId xmlns:a16="http://schemas.microsoft.com/office/drawing/2014/main" id="{6C4C965C-0B8E-48F5-AAAC-C3237DC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58640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16" name="Segnaposto contenuto 6">
            <a:extLst>
              <a:ext uri="{FF2B5EF4-FFF2-40B4-BE49-F238E27FC236}">
                <a16:creationId xmlns:a16="http://schemas.microsoft.com/office/drawing/2014/main" id="{F4C1E55C-86D8-4053-9865-59D5B4F8A350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168640" y="4021648"/>
            <a:ext cx="3474720" cy="1884265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3B68B60C-9D86-4961-A5CE-AB650CA336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68640" y="3429000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9" name="Segnaposto immagine 7">
            <a:extLst>
              <a:ext uri="{FF2B5EF4-FFF2-40B4-BE49-F238E27FC236}">
                <a16:creationId xmlns:a16="http://schemas.microsoft.com/office/drawing/2014/main" id="{AFE200E7-D3F0-41C3-92B0-E09677035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68336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21" name="Segnaposto numero diapositiva 5">
            <a:extLst>
              <a:ext uri="{FF2B5EF4-FFF2-40B4-BE49-F238E27FC236}">
                <a16:creationId xmlns:a16="http://schemas.microsoft.com/office/drawing/2014/main" id="{520633DF-6AFD-4B07-9AFD-09317A9CC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566824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icona contenuto 2 rig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0" y="2438400"/>
            <a:ext cx="5901458" cy="975260"/>
          </a:xfrm>
        </p:spPr>
        <p:txBody>
          <a:bodyPr lIns="91440" rIns="91440" rtlCol="0" anchor="ctr">
            <a:noAutofit/>
          </a:bodyPr>
          <a:lstStyle>
            <a:lvl1pPr>
              <a:defRPr/>
            </a:lvl1pPr>
          </a:lstStyle>
          <a:p>
            <a:pPr lvl="0" rtl="0"/>
            <a:r>
              <a:rPr lang="it-IT" noProof="0"/>
              <a:t>Testo descrizione 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713664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4" name="Segnaposto immagine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564258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20" name="Segnaposto contenuto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62600" y="4391622"/>
            <a:ext cx="5901458" cy="975260"/>
          </a:xfrm>
        </p:spPr>
        <p:txBody>
          <a:bodyPr lIns="91440" rIns="91440" rtlCol="0" anchor="ctr">
            <a:noAutofit/>
          </a:bodyPr>
          <a:lstStyle>
            <a:lvl1pPr>
              <a:defRPr/>
            </a:lvl1pPr>
          </a:lstStyle>
          <a:p>
            <a:pPr lvl="0" rtl="0"/>
            <a:r>
              <a:rPr lang="it-IT" noProof="0"/>
              <a:t>Testo descrizione 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4000" y="4666886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22" name="Segnaposto immagine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8944" y="4517480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862157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icona contenuto 3 rig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0" y="2423061"/>
            <a:ext cx="5901458" cy="1005939"/>
          </a:xfrm>
        </p:spPr>
        <p:txBody>
          <a:bodyPr lIns="91440" rIns="91440" rtlCol="0"/>
          <a:lstStyle>
            <a:lvl1pPr>
              <a:defRPr/>
            </a:lvl1pPr>
          </a:lstStyle>
          <a:p>
            <a:pPr lvl="0" rtl="0"/>
            <a:r>
              <a:rPr lang="it-IT" noProof="0"/>
              <a:t>Testo descrizione 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547465"/>
            <a:ext cx="3810000" cy="757130"/>
          </a:xfrm>
          <a:noFill/>
        </p:spPr>
        <p:txBody>
          <a:bodyPr wrap="square" lIns="91440" rIns="91440" rtlCol="0" anchor="ctr">
            <a:sp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4" name="Segnaposto immagine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564258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20" name="Segnaposto contenuto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62600" y="3556396"/>
            <a:ext cx="5901458" cy="1005939"/>
          </a:xfrm>
        </p:spPr>
        <p:txBody>
          <a:bodyPr lIns="91440" rIns="91440" rtlCol="0"/>
          <a:lstStyle>
            <a:lvl1pPr>
              <a:defRPr/>
            </a:lvl1pPr>
          </a:lstStyle>
          <a:p>
            <a:pPr lvl="0" rtl="0"/>
            <a:r>
              <a:rPr lang="it-IT" noProof="0"/>
              <a:t>Testo descrizione 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4000" y="3680800"/>
            <a:ext cx="3810000" cy="757130"/>
          </a:xfrm>
          <a:noFill/>
        </p:spPr>
        <p:txBody>
          <a:bodyPr wrap="square" lIns="91440" rIns="91440" rtlCol="0" anchor="ctr">
            <a:sp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22" name="Segnaposto immagine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8944" y="3697593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3" name="Segnaposto contenuto 6">
            <a:extLst>
              <a:ext uri="{FF2B5EF4-FFF2-40B4-BE49-F238E27FC236}">
                <a16:creationId xmlns:a16="http://schemas.microsoft.com/office/drawing/2014/main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562600" y="4689732"/>
            <a:ext cx="5901458" cy="1005939"/>
          </a:xfrm>
        </p:spPr>
        <p:txBody>
          <a:bodyPr lIns="91440" rIns="91440" rtlCol="0"/>
          <a:lstStyle>
            <a:lvl1pPr>
              <a:defRPr/>
            </a:lvl1pPr>
          </a:lstStyle>
          <a:p>
            <a:pPr lvl="0" rtl="0"/>
            <a:r>
              <a:rPr lang="it-IT" noProof="0"/>
              <a:t>Testo descrizione </a:t>
            </a:r>
          </a:p>
        </p:txBody>
      </p:sp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4000" y="4814136"/>
            <a:ext cx="3810000" cy="757130"/>
          </a:xfrm>
          <a:noFill/>
        </p:spPr>
        <p:txBody>
          <a:bodyPr wrap="square" lIns="91440" rIns="91440" rtlCol="0" anchor="ctr">
            <a:sp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9" name="Segnaposto immagine 7">
            <a:extLst>
              <a:ext uri="{FF2B5EF4-FFF2-40B4-BE49-F238E27FC236}">
                <a16:creationId xmlns:a16="http://schemas.microsoft.com/office/drawing/2014/main" id="{68F52DD2-B3F0-4652-8C7B-96406F99F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48944" y="4830929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</p:spTree>
    <p:extLst>
      <p:ext uri="{BB962C8B-B14F-4D97-AF65-F5344CB8AC3E}">
        <p14:creationId xmlns:p14="http://schemas.microsoft.com/office/powerpoint/2010/main" val="2847411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lato patch icona contenuto 3 rig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igura a mano libera: Forma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51214" y="2035302"/>
            <a:ext cx="4312844" cy="914490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it-IT" noProof="0"/>
              <a:t>Testo descrizione 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840" y="2280181"/>
            <a:ext cx="4937760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IL TESTO </a:t>
            </a:r>
          </a:p>
        </p:txBody>
      </p:sp>
      <p:sp>
        <p:nvSpPr>
          <p:cNvPr id="14" name="Segnaposto immagine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756426" y="1935993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20" name="Segnaposto contenuto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71132" y="3576256"/>
            <a:ext cx="5392925" cy="914490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it-IT" noProof="0"/>
              <a:t>Testo descrizione 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8640" y="3846999"/>
            <a:ext cx="4023360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it-IT" noProof="0"/>
              <a:t>INSERIRE IL TESTO </a:t>
            </a:r>
          </a:p>
        </p:txBody>
      </p:sp>
      <p:sp>
        <p:nvSpPr>
          <p:cNvPr id="22" name="Segnaposto immagine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774508" y="350281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3" name="Segnaposto contenuto 6">
            <a:extLst>
              <a:ext uri="{FF2B5EF4-FFF2-40B4-BE49-F238E27FC236}">
                <a16:creationId xmlns:a16="http://schemas.microsoft.com/office/drawing/2014/main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949699" y="5117210"/>
            <a:ext cx="6514359" cy="914490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it-IT" noProof="0"/>
              <a:t>Testo descrizione </a:t>
            </a:r>
          </a:p>
        </p:txBody>
      </p:sp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8641" y="5362089"/>
            <a:ext cx="2956560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6"/>
                </a:solidFill>
              </a:defRPr>
            </a:lvl1pPr>
          </a:lstStyle>
          <a:p>
            <a:pPr lvl="0" rtl="0"/>
            <a:r>
              <a:rPr lang="it-IT" noProof="0"/>
              <a:t>INSERIRE IL TESTO </a:t>
            </a:r>
          </a:p>
        </p:txBody>
      </p:sp>
      <p:sp>
        <p:nvSpPr>
          <p:cNvPr id="19" name="Segnaposto immagine 7">
            <a:extLst>
              <a:ext uri="{FF2B5EF4-FFF2-40B4-BE49-F238E27FC236}">
                <a16:creationId xmlns:a16="http://schemas.microsoft.com/office/drawing/2014/main" id="{68F52DD2-B3F0-4652-8C7B-96406F99F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80392" y="501790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35" name="Figura a mano libera: Forma 34">
            <a:extLst>
              <a:ext uri="{FF2B5EF4-FFF2-40B4-BE49-F238E27FC236}">
                <a16:creationId xmlns:a16="http://schemas.microsoft.com/office/drawing/2014/main" id="{79F57DF2-7AB9-4D3A-AADE-E93D5621B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58974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lato patch 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igura a mano libera: Forma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6B4884FC-8C22-42B9-9E84-2B12AC733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018097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C6B9C406-BFD3-481F-9B48-3DCA3A330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751896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4AF3D50D-B3D8-4A41-84D8-4BE250D1B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485696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gnaposto immagine 8">
            <a:extLst>
              <a:ext uri="{FF2B5EF4-FFF2-40B4-BE49-F238E27FC236}">
                <a16:creationId xmlns:a16="http://schemas.microsoft.com/office/drawing/2014/main" id="{D7401DA1-CBDE-40D5-856F-25C28280F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1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 1</a:t>
            </a:r>
          </a:p>
        </p:txBody>
      </p:sp>
      <p:sp>
        <p:nvSpPr>
          <p:cNvPr id="30" name="Segnaposto immagine 8">
            <a:extLst>
              <a:ext uri="{FF2B5EF4-FFF2-40B4-BE49-F238E27FC236}">
                <a16:creationId xmlns:a16="http://schemas.microsoft.com/office/drawing/2014/main" id="{6321F101-EC7B-4128-A7FA-373AC507D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67200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 2</a:t>
            </a:r>
          </a:p>
        </p:txBody>
      </p:sp>
      <p:sp>
        <p:nvSpPr>
          <p:cNvPr id="31" name="Segnaposto immagine 8">
            <a:extLst>
              <a:ext uri="{FF2B5EF4-FFF2-40B4-BE49-F238E27FC236}">
                <a16:creationId xmlns:a16="http://schemas.microsoft.com/office/drawing/2014/main" id="{229667AF-39CB-43E6-8D30-A2DDF8365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01000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 3</a:t>
            </a:r>
          </a:p>
        </p:txBody>
      </p:sp>
      <p:sp>
        <p:nvSpPr>
          <p:cNvPr id="32" name="Segnaposto testo 7">
            <a:extLst>
              <a:ext uri="{FF2B5EF4-FFF2-40B4-BE49-F238E27FC236}">
                <a16:creationId xmlns:a16="http://schemas.microsoft.com/office/drawing/2014/main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5542992"/>
            <a:ext cx="36423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IL TESTO </a:t>
            </a:r>
          </a:p>
        </p:txBody>
      </p:sp>
      <p:sp>
        <p:nvSpPr>
          <p:cNvPr id="33" name="Segnaposto testo 7">
            <a:extLst>
              <a:ext uri="{FF2B5EF4-FFF2-40B4-BE49-F238E27FC236}">
                <a16:creationId xmlns:a16="http://schemas.microsoft.com/office/drawing/2014/main" id="{EB4CA538-2AD9-458A-B582-2FBFEAF60C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7200" y="5542992"/>
            <a:ext cx="36423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IL TESTO </a:t>
            </a:r>
          </a:p>
        </p:txBody>
      </p:sp>
      <p:sp>
        <p:nvSpPr>
          <p:cNvPr id="35" name="Segnaposto testo 7">
            <a:extLst>
              <a:ext uri="{FF2B5EF4-FFF2-40B4-BE49-F238E27FC236}">
                <a16:creationId xmlns:a16="http://schemas.microsoft.com/office/drawing/2014/main" id="{857C263B-EA99-4350-84C0-08B9746AEC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01000" y="5542992"/>
            <a:ext cx="36423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IL TESTO </a:t>
            </a:r>
          </a:p>
        </p:txBody>
      </p:sp>
    </p:spTree>
    <p:extLst>
      <p:ext uri="{BB962C8B-B14F-4D97-AF65-F5344CB8AC3E}">
        <p14:creationId xmlns:p14="http://schemas.microsoft.com/office/powerpoint/2010/main" val="1184759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igura a mano libera: Forma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6B4884FC-8C22-42B9-9E84-2B12AC733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751397" y="5027659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gnaposto immagine 8">
            <a:extLst>
              <a:ext uri="{FF2B5EF4-FFF2-40B4-BE49-F238E27FC236}">
                <a16:creationId xmlns:a16="http://schemas.microsoft.com/office/drawing/2014/main" id="{D7401DA1-CBDE-40D5-856F-25C28280F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3902" y="2057402"/>
            <a:ext cx="2743197" cy="274319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32" name="Segnaposto testo 7">
            <a:extLst>
              <a:ext uri="{FF2B5EF4-FFF2-40B4-BE49-F238E27FC236}">
                <a16:creationId xmlns:a16="http://schemas.microsoft.com/office/drawing/2014/main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1021" y="5307558"/>
            <a:ext cx="31089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INSERIRE IL TESTO </a:t>
            </a:r>
          </a:p>
        </p:txBody>
      </p:sp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2FD9C5C0-2B13-4BD9-BA25-5F692DE9E8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1021" y="5688559"/>
            <a:ext cx="3108959" cy="323629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971D9F8-CAE6-4680-A029-F96D0F1441FD}"/>
              </a:ext>
            </a:extLst>
          </p:cNvPr>
          <p:cNvCxnSpPr>
            <a:cxnSpLocks/>
          </p:cNvCxnSpPr>
          <p:nvPr userDrawn="1"/>
        </p:nvCxnSpPr>
        <p:spPr>
          <a:xfrm flipH="1">
            <a:off x="3907846" y="2747071"/>
            <a:ext cx="2160050" cy="283607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A31598D0-210A-4FC8-9A7B-BFA0921CF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536511" y="3617080"/>
            <a:ext cx="0" cy="10972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o 5">
            <a:extLst>
              <a:ext uri="{FF2B5EF4-FFF2-40B4-BE49-F238E27FC236}">
                <a16:creationId xmlns:a16="http://schemas.microsoft.com/office/drawing/2014/main" id="{606439E2-68F5-46DF-9799-ABBEBECFD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906013" y="2754546"/>
            <a:ext cx="3254399" cy="2828600"/>
            <a:chOff x="4431264" y="2199060"/>
            <a:chExt cx="3363136" cy="2828600"/>
          </a:xfrm>
        </p:grpSpPr>
        <p:cxnSp>
          <p:nvCxnSpPr>
            <p:cNvPr id="21" name="Connettore diritto 20">
              <a:extLst>
                <a:ext uri="{FF2B5EF4-FFF2-40B4-BE49-F238E27FC236}">
                  <a16:creationId xmlns:a16="http://schemas.microsoft.com/office/drawing/2014/main" id="{E95E9585-55FC-4C03-8122-DED9B077D9F8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diritto 21">
              <a:extLst>
                <a:ext uri="{FF2B5EF4-FFF2-40B4-BE49-F238E27FC236}">
                  <a16:creationId xmlns:a16="http://schemas.microsoft.com/office/drawing/2014/main" id="{F2403E01-A7A9-4801-84C2-A2B3D9B7F577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Segnaposto immagine 8">
            <a:extLst>
              <a:ext uri="{FF2B5EF4-FFF2-40B4-BE49-F238E27FC236}">
                <a16:creationId xmlns:a16="http://schemas.microsoft.com/office/drawing/2014/main" id="{BDA24073-E1E8-43FF-B135-B2947B972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5426747" y="366329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26" name="Segnaposto immagine 8">
            <a:extLst>
              <a:ext uri="{FF2B5EF4-FFF2-40B4-BE49-F238E27FC236}">
                <a16:creationId xmlns:a16="http://schemas.microsoft.com/office/drawing/2014/main" id="{DAD1D946-AD65-4E2D-A739-D93BA1AC1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4408933" y="5090164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27" name="Segnaposto immagine 8">
            <a:extLst>
              <a:ext uri="{FF2B5EF4-FFF2-40B4-BE49-F238E27FC236}">
                <a16:creationId xmlns:a16="http://schemas.microsoft.com/office/drawing/2014/main" id="{036FD13F-5CDF-4A6F-A890-1F23EA590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6458832" y="222378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4EA974DF-48E5-46E7-9453-8A47028BC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7036660" y="2747071"/>
            <a:ext cx="2160050" cy="283607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CA85692E-DBD5-4FD7-95CA-849C10263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8665325" y="3617080"/>
            <a:ext cx="0" cy="10972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606422F5-A2F2-43D5-84EE-F875A28A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034827" y="2754546"/>
            <a:ext cx="3254399" cy="2828600"/>
            <a:chOff x="4431264" y="2199060"/>
            <a:chExt cx="3363136" cy="2828600"/>
          </a:xfrm>
        </p:grpSpPr>
        <p:cxnSp>
          <p:nvCxnSpPr>
            <p:cNvPr id="39" name="Connettore diritto 38">
              <a:extLst>
                <a:ext uri="{FF2B5EF4-FFF2-40B4-BE49-F238E27FC236}">
                  <a16:creationId xmlns:a16="http://schemas.microsoft.com/office/drawing/2014/main" id="{4BDD12EB-7EFD-4370-A7C6-9E57D6A7C6D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diritto 39">
              <a:extLst>
                <a:ext uri="{FF2B5EF4-FFF2-40B4-BE49-F238E27FC236}">
                  <a16:creationId xmlns:a16="http://schemas.microsoft.com/office/drawing/2014/main" id="{95D1AAC8-713E-418F-B7B4-27B58BDFD77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Segnaposto immagine 8">
            <a:extLst>
              <a:ext uri="{FF2B5EF4-FFF2-40B4-BE49-F238E27FC236}">
                <a16:creationId xmlns:a16="http://schemas.microsoft.com/office/drawing/2014/main" id="{DEE070FD-95C9-4396-B429-69E1E14E3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55561" y="366329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42" name="Segnaposto immagine 8">
            <a:extLst>
              <a:ext uri="{FF2B5EF4-FFF2-40B4-BE49-F238E27FC236}">
                <a16:creationId xmlns:a16="http://schemas.microsoft.com/office/drawing/2014/main" id="{5A9E7D40-35C3-4F7D-AAB6-D4168037C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537747" y="5090164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43" name="Segnaposto immagine 8">
            <a:extLst>
              <a:ext uri="{FF2B5EF4-FFF2-40B4-BE49-F238E27FC236}">
                <a16:creationId xmlns:a16="http://schemas.microsoft.com/office/drawing/2014/main" id="{13CB6343-C37E-4656-A566-EA9A3A1B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587646" y="222378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44" name="Segnaposto testo 7">
            <a:extLst>
              <a:ext uri="{FF2B5EF4-FFF2-40B4-BE49-F238E27FC236}">
                <a16:creationId xmlns:a16="http://schemas.microsoft.com/office/drawing/2014/main" id="{847B0A6E-95FE-4876-8783-F2D69813E0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95850" y="264360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45" name="Segnaposto testo 7">
            <a:extLst>
              <a:ext uri="{FF2B5EF4-FFF2-40B4-BE49-F238E27FC236}">
                <a16:creationId xmlns:a16="http://schemas.microsoft.com/office/drawing/2014/main" id="{4E9CD2A8-E96D-45CF-B252-F6F8267FF34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7415" y="408311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46" name="Segnaposto testo 7">
            <a:extLst>
              <a:ext uri="{FF2B5EF4-FFF2-40B4-BE49-F238E27FC236}">
                <a16:creationId xmlns:a16="http://schemas.microsoft.com/office/drawing/2014/main" id="{1AE8BBFE-01C4-4028-9B89-8D3A005A4B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64282" y="5509983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47" name="Segnaposto testo 7">
            <a:extLst>
              <a:ext uri="{FF2B5EF4-FFF2-40B4-BE49-F238E27FC236}">
                <a16:creationId xmlns:a16="http://schemas.microsoft.com/office/drawing/2014/main" id="{49C15349-435A-457E-9835-D4345AD3ED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727786" y="264360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48" name="Segnaposto testo 7">
            <a:extLst>
              <a:ext uri="{FF2B5EF4-FFF2-40B4-BE49-F238E27FC236}">
                <a16:creationId xmlns:a16="http://schemas.microsoft.com/office/drawing/2014/main" id="{06DC437D-C5F6-49FA-8BF0-932297827EA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89351" y="408311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49" name="Segnaposto testo 7">
            <a:extLst>
              <a:ext uri="{FF2B5EF4-FFF2-40B4-BE49-F238E27FC236}">
                <a16:creationId xmlns:a16="http://schemas.microsoft.com/office/drawing/2014/main" id="{9DB16E7F-EE86-4AF9-871B-5614FE2D44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96218" y="5509983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</p:spTree>
    <p:extLst>
      <p:ext uri="{BB962C8B-B14F-4D97-AF65-F5344CB8AC3E}">
        <p14:creationId xmlns:p14="http://schemas.microsoft.com/office/powerpoint/2010/main" val="3622213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_Org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8" name="Segnaposto immagine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60064" y="1981200"/>
            <a:ext cx="1523993" cy="152399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10" name="Segnaposto testo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88864" y="2618469"/>
            <a:ext cx="3108959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INSERIRE IL TESTO </a:t>
            </a:r>
          </a:p>
        </p:txBody>
      </p:sp>
      <p:sp>
        <p:nvSpPr>
          <p:cNvPr id="12" name="Segnaposto testo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88864" y="2999470"/>
            <a:ext cx="3108959" cy="323629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46423" y="665228"/>
            <a:ext cx="0" cy="740664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immagine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8112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2049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18" name="Segnaposto testo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049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19" name="Segnaposto immagine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400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20" name="Segnaposto testo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4929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4929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22" name="Segnaposto immagine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44977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23" name="Segnaposto testo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904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4" name="Segnaposto testo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5904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25" name="Segnaposto immagine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2595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26" name="Segnaposto testo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6879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7" name="Segnaposto testo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6879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28" name="Segnaposto immagine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9066634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29" name="Segnaposto testo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75905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30" name="Segnaposto testo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905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</p:spTree>
    <p:extLst>
      <p:ext uri="{BB962C8B-B14F-4D97-AF65-F5344CB8AC3E}">
        <p14:creationId xmlns:p14="http://schemas.microsoft.com/office/powerpoint/2010/main" val="372609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_Org grafic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8" name="Segnaposto immagine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96641" y="1981200"/>
            <a:ext cx="1523993" cy="152399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10" name="Segnaposto testo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5441" y="2618469"/>
            <a:ext cx="3108959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INSERIRE IL TESTO </a:t>
            </a:r>
          </a:p>
        </p:txBody>
      </p:sp>
      <p:sp>
        <p:nvSpPr>
          <p:cNvPr id="12" name="Segnaposto testo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5441" y="2999470"/>
            <a:ext cx="3108959" cy="323629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-112012"/>
            <a:ext cx="0" cy="896112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immagine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527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18" name="Segnaposto testo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19" name="Segnaposto immagine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8815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20" name="Segnaposto testo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080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0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22" name="Segnaposto immagine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69127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23" name="Segnaposto testo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0055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4" name="Segnaposto testo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055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25" name="Segnaposto immagine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5010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26" name="Segnaposto testo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030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7" name="Segnaposto testo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30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28" name="Segnaposto immagine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08140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29" name="Segnaposto testo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7411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30" name="Segnaposto testo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7411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31" name="Segnaposto immagine 8">
            <a:extLst>
              <a:ext uri="{FF2B5EF4-FFF2-40B4-BE49-F238E27FC236}">
                <a16:creationId xmlns:a16="http://schemas.microsoft.com/office/drawing/2014/main" id="{49030BC1-7B5E-4BBD-AB44-8615DCFD4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0115251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32" name="Segnaposto testo 7">
            <a:extLst>
              <a:ext uri="{FF2B5EF4-FFF2-40B4-BE49-F238E27FC236}">
                <a16:creationId xmlns:a16="http://schemas.microsoft.com/office/drawing/2014/main" id="{10ED1CED-11B2-4927-93A4-CE47939F0A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24522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33" name="Segnaposto testo 7">
            <a:extLst>
              <a:ext uri="{FF2B5EF4-FFF2-40B4-BE49-F238E27FC236}">
                <a16:creationId xmlns:a16="http://schemas.microsoft.com/office/drawing/2014/main" id="{39E2E141-317E-41F9-853F-B96493C8FB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24522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</p:spTree>
    <p:extLst>
      <p:ext uri="{BB962C8B-B14F-4D97-AF65-F5344CB8AC3E}">
        <p14:creationId xmlns:p14="http://schemas.microsoft.com/office/powerpoint/2010/main" val="3782655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lide titolo_Cur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egnaposto immagine 25">
            <a:extLst>
              <a:ext uri="{FF2B5EF4-FFF2-40B4-BE49-F238E27FC236}">
                <a16:creationId xmlns:a16="http://schemas.microsoft.com/office/drawing/2014/main" id="{32EC3EF4-A2D5-4058-977A-74A37AC36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525 h 6858000"/>
              <a:gd name="connsiteX3" fmla="*/ 8273508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525"/>
                </a:lnTo>
                <a:lnTo>
                  <a:pt x="8273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27" name="Segnaposto testo 16">
            <a:extLst>
              <a:ext uri="{FF2B5EF4-FFF2-40B4-BE49-F238E27FC236}">
                <a16:creationId xmlns:a16="http://schemas.microsoft.com/office/drawing/2014/main" id="{4E7C74DD-4244-46B7-8336-30F7151DB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8074536" y="3124200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9DC663CF-0C67-4619-B40E-7832C4DA1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custGeom>
            <a:avLst/>
            <a:gdLst>
              <a:gd name="connsiteX0" fmla="*/ 0 w 7810500"/>
              <a:gd name="connsiteY0" fmla="*/ 0 h 5638800"/>
              <a:gd name="connsiteX1" fmla="*/ 7810500 w 7810500"/>
              <a:gd name="connsiteY1" fmla="*/ 0 h 5638800"/>
              <a:gd name="connsiteX2" fmla="*/ 7810500 w 7810500"/>
              <a:gd name="connsiteY2" fmla="*/ 3151512 h 5638800"/>
              <a:gd name="connsiteX3" fmla="*/ 6252438 w 7810500"/>
              <a:gd name="connsiteY3" fmla="*/ 5638800 h 5638800"/>
              <a:gd name="connsiteX4" fmla="*/ 0 w 7810500"/>
              <a:gd name="connsiteY4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638800">
                <a:moveTo>
                  <a:pt x="0" y="0"/>
                </a:moveTo>
                <a:lnTo>
                  <a:pt x="7810500" y="0"/>
                </a:lnTo>
                <a:lnTo>
                  <a:pt x="7810500" y="3151512"/>
                </a:lnTo>
                <a:lnTo>
                  <a:pt x="6252438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163809" y="1905000"/>
            <a:ext cx="5864382" cy="2275238"/>
          </a:xfrm>
        </p:spPr>
        <p:txBody>
          <a:bodyPr rtlCol="0" anchor="t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059707" y="4297679"/>
            <a:ext cx="4072586" cy="1463040"/>
          </a:xfrm>
        </p:spPr>
        <p:txBody>
          <a:bodyPr lIns="91440" rIns="91440" rtlCol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664319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_Org grafic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8" name="Segnaposto immagine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78095" y="1905000"/>
            <a:ext cx="1255400" cy="1255400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10" name="Segnaposto testo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1136" y="2288331"/>
            <a:ext cx="3108959" cy="290097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INSERIRE IL TESTO </a:t>
            </a:r>
          </a:p>
        </p:txBody>
      </p:sp>
      <p:sp>
        <p:nvSpPr>
          <p:cNvPr id="12" name="Segnaposto testo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01136" y="2566041"/>
            <a:ext cx="3108959" cy="221043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-670561"/>
            <a:ext cx="0" cy="896112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immagine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10984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18" name="Segnaposto testo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19" name="Segnaposto immagine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29272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20" name="Segnaposto testo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080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0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22" name="Segnaposto immagine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473699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23" name="Segnaposto testo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0055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4" name="Segnaposto testo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055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25" name="Segnaposto immagine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65467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26" name="Segnaposto testo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030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7" name="Segnaposto testo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30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28" name="Segnaposto immagine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353860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29" name="Segnaposto testo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7411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30" name="Segnaposto testo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7411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31" name="Segnaposto immagine 8">
            <a:extLst>
              <a:ext uri="{FF2B5EF4-FFF2-40B4-BE49-F238E27FC236}">
                <a16:creationId xmlns:a16="http://schemas.microsoft.com/office/drawing/2014/main" id="{49030BC1-7B5E-4BBD-AB44-8615DCFD4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10160971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32" name="Segnaposto testo 7">
            <a:extLst>
              <a:ext uri="{FF2B5EF4-FFF2-40B4-BE49-F238E27FC236}">
                <a16:creationId xmlns:a16="http://schemas.microsoft.com/office/drawing/2014/main" id="{10ED1CED-11B2-4927-93A4-CE47939F0A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24522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33" name="Segnaposto testo 7">
            <a:extLst>
              <a:ext uri="{FF2B5EF4-FFF2-40B4-BE49-F238E27FC236}">
                <a16:creationId xmlns:a16="http://schemas.microsoft.com/office/drawing/2014/main" id="{39E2E141-317E-41F9-853F-B96493C8FB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24522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A69BD202-1C38-47A5-8B06-0AADB78AA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2642433"/>
            <a:ext cx="0" cy="5564151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egnaposto immagine 8">
            <a:extLst>
              <a:ext uri="{FF2B5EF4-FFF2-40B4-BE49-F238E27FC236}">
                <a16:creationId xmlns:a16="http://schemas.microsoft.com/office/drawing/2014/main" id="{68CF0B9D-069C-46BA-9B77-7BDE114F3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45" hasCustomPrompt="1"/>
          </p:nvPr>
        </p:nvSpPr>
        <p:spPr>
          <a:xfrm>
            <a:off x="292724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39" name="Segnaposto testo 7">
            <a:extLst>
              <a:ext uri="{FF2B5EF4-FFF2-40B4-BE49-F238E27FC236}">
                <a16:creationId xmlns:a16="http://schemas.microsoft.com/office/drawing/2014/main" id="{6EB5CB55-9BF0-4309-AA93-9540CDA1CE2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590800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40" name="Segnaposto testo 7">
            <a:extLst>
              <a:ext uri="{FF2B5EF4-FFF2-40B4-BE49-F238E27FC236}">
                <a16:creationId xmlns:a16="http://schemas.microsoft.com/office/drawing/2014/main" id="{184A6FF6-89E5-41B3-83AD-E1F1AC1C718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90800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41" name="Segnaposto immagine 8">
            <a:extLst>
              <a:ext uri="{FF2B5EF4-FFF2-40B4-BE49-F238E27FC236}">
                <a16:creationId xmlns:a16="http://schemas.microsoft.com/office/drawing/2014/main" id="{65909E03-0C86-44C4-9260-484E8CF63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473699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42" name="Segnaposto testo 7">
            <a:extLst>
              <a:ext uri="{FF2B5EF4-FFF2-40B4-BE49-F238E27FC236}">
                <a16:creationId xmlns:a16="http://schemas.microsoft.com/office/drawing/2014/main" id="{0D08C690-4C72-47C4-ADBC-6DBFC463FC3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00550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43" name="Segnaposto testo 7">
            <a:extLst>
              <a:ext uri="{FF2B5EF4-FFF2-40B4-BE49-F238E27FC236}">
                <a16:creationId xmlns:a16="http://schemas.microsoft.com/office/drawing/2014/main" id="{FEBB122E-6E5D-4B48-91C0-C6EB8BA3D2D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400550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44" name="Segnaposto immagine 8">
            <a:extLst>
              <a:ext uri="{FF2B5EF4-FFF2-40B4-BE49-F238E27FC236}">
                <a16:creationId xmlns:a16="http://schemas.microsoft.com/office/drawing/2014/main" id="{A968314E-9F6B-4D90-BC2A-C5BB6AC70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654674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45" name="Segnaposto testo 7">
            <a:extLst>
              <a:ext uri="{FF2B5EF4-FFF2-40B4-BE49-F238E27FC236}">
                <a16:creationId xmlns:a16="http://schemas.microsoft.com/office/drawing/2014/main" id="{98FF5C01-8CE1-475F-A59A-011328494FC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10300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46" name="Segnaposto testo 7">
            <a:extLst>
              <a:ext uri="{FF2B5EF4-FFF2-40B4-BE49-F238E27FC236}">
                <a16:creationId xmlns:a16="http://schemas.microsoft.com/office/drawing/2014/main" id="{DC690F93-088F-498C-9B26-2DCE00A1145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210300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47" name="Segnaposto immagine 8">
            <a:extLst>
              <a:ext uri="{FF2B5EF4-FFF2-40B4-BE49-F238E27FC236}">
                <a16:creationId xmlns:a16="http://schemas.microsoft.com/office/drawing/2014/main" id="{1D462CE1-BEE9-45C4-AB54-354D05E69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8353860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48" name="Segnaposto testo 7">
            <a:extLst>
              <a:ext uri="{FF2B5EF4-FFF2-40B4-BE49-F238E27FC236}">
                <a16:creationId xmlns:a16="http://schemas.microsoft.com/office/drawing/2014/main" id="{9FA2731A-D1B2-4144-8373-12B9313F9BF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017411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49" name="Segnaposto testo 7">
            <a:extLst>
              <a:ext uri="{FF2B5EF4-FFF2-40B4-BE49-F238E27FC236}">
                <a16:creationId xmlns:a16="http://schemas.microsoft.com/office/drawing/2014/main" id="{F61DF59D-6B27-4EC6-A151-0F9B99DC805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017411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</p:spTree>
    <p:extLst>
      <p:ext uri="{BB962C8B-B14F-4D97-AF65-F5344CB8AC3E}">
        <p14:creationId xmlns:p14="http://schemas.microsoft.com/office/powerpoint/2010/main" val="1020462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lato patch 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igura a mano libera: Forma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80005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to didascalia immagine_bl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rtlCol="0" anchor="ctr">
            <a:noAutofit/>
          </a:bodyPr>
          <a:lstStyle>
            <a:lvl1pPr algn="ctr">
              <a:lnSpc>
                <a:spcPct val="80000"/>
              </a:lnSpc>
              <a:defRPr sz="4000" b="0" spc="200" baseline="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057900" y="4114800"/>
            <a:ext cx="4876800" cy="1371602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1"/>
            <a:ext cx="1219200" cy="225818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8" name="Segnaposto testo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2"/>
            <a:ext cx="1219200" cy="225818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927057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to didascalia immagine_arancio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rtlCol="0" anchor="ctr">
            <a:noAutofit/>
          </a:bodyPr>
          <a:lstStyle>
            <a:lvl1pPr algn="ctr">
              <a:lnSpc>
                <a:spcPct val="80000"/>
              </a:lnSpc>
              <a:defRPr sz="4000" b="0" spc="200" baseline="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057900" y="4114800"/>
            <a:ext cx="4876800" cy="1371602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1"/>
            <a:ext cx="1219200" cy="225818"/>
          </a:xfr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8" name="Segnaposto testo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2"/>
            <a:ext cx="1219200" cy="225818"/>
          </a:xfrm>
          <a:solidFill>
            <a:schemeClr val="accent5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85705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 rtlCol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8" name="Segnaposto testo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1575266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 rtlCol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8" name="Segnaposto testo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tx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0317223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5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 rtlCol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8" name="Segnaposto testo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9861092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egnaposto immagine 8">
            <a:extLst>
              <a:ext uri="{FF2B5EF4-FFF2-40B4-BE49-F238E27FC236}">
                <a16:creationId xmlns:a16="http://schemas.microsoft.com/office/drawing/2014/main" id="{489EE1C9-68AE-4BDD-B34C-9DE809C4D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27" name="Segnaposto testo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2">
              <a:alpha val="84000"/>
            </a:schemeClr>
          </a:solidFill>
          <a:effectLst/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6" name="Segnaposto testo 16">
            <a:extLst>
              <a:ext uri="{FF2B5EF4-FFF2-40B4-BE49-F238E27FC236}">
                <a16:creationId xmlns:a16="http://schemas.microsoft.com/office/drawing/2014/main" id="{9F89ADF8-2320-4EC3-98EA-5CB618A52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0"/>
            <a:ext cx="6781800" cy="6324600"/>
          </a:xfrm>
          <a:solidFill>
            <a:schemeClr val="tx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5" y="2265916"/>
            <a:ext cx="5314950" cy="3488998"/>
          </a:xfrm>
          <a:noFill/>
        </p:spPr>
        <p:txBody>
          <a:bodyPr rtlCol="0"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74D12B-58A6-47D1-9B2D-697AB265C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662537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27" name="Segnaposto testo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2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9" name="Segnaposto testo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973FC1AA-8591-43A1-9962-1599E1A8A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2735482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27" name="Segnaposto testo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1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9" name="Segnaposto testo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7160B2D8-3756-4781-A8DD-692C3F895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93110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lide titolo_Curr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egnaposto immagine 18">
            <a:extLst>
              <a:ext uri="{FF2B5EF4-FFF2-40B4-BE49-F238E27FC236}">
                <a16:creationId xmlns:a16="http://schemas.microsoft.com/office/drawing/2014/main" id="{018BFA80-A3BB-4316-BD6E-3E5F6B4D89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8F962CE0-5C0C-48F3-A07B-34E33D67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0" y="466725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2" name="Segnaposto testo 16">
            <a:extLst>
              <a:ext uri="{FF2B5EF4-FFF2-40B4-BE49-F238E27FC236}">
                <a16:creationId xmlns:a16="http://schemas.microsoft.com/office/drawing/2014/main" id="{654457EF-8A97-4FCA-9870-5095D09BF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10" name="Segnaposto testo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 rtlCol="0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163809" y="1905000"/>
            <a:ext cx="5864382" cy="2275238"/>
          </a:xfrm>
        </p:spPr>
        <p:txBody>
          <a:bodyPr rtlCol="0" anchor="t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059707" y="4297679"/>
            <a:ext cx="4072586" cy="1463040"/>
          </a:xfrm>
        </p:spPr>
        <p:txBody>
          <a:bodyPr lIns="91440" rIns="91440" rtlCol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532011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27" name="Segnaposto testo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5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9" name="Segnaposto testo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9EEDA9EB-20CE-4EA1-9720-40FBEB456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0063650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27" name="Segnaposto testo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6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9" name="Segnaposto testo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80033509-FE6E-46FC-85C8-B777FBA2F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6438915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iudi-grazi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egnaposto testo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 rtl="0"/>
            <a:r>
              <a:rPr lang="it-IT" noProof="0"/>
              <a:t>I</a:t>
            </a:r>
          </a:p>
        </p:txBody>
      </p:sp>
      <p:sp>
        <p:nvSpPr>
          <p:cNvPr id="48" name="Figura a mano libera: Forma 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49" name="Figura a mano libera: Forma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it-IT" noProof="0"/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1378135" y="1219200"/>
            <a:ext cx="7232465" cy="903638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 noProof="0"/>
              <a:t>GRAZIE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it-IT" noProof="0"/>
          </a:p>
        </p:txBody>
      </p:sp>
      <p:sp>
        <p:nvSpPr>
          <p:cNvPr id="19" name="Segnaposto immagine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Inserire immagine</a:t>
            </a:r>
          </a:p>
        </p:txBody>
      </p:sp>
    </p:spTree>
    <p:extLst>
      <p:ext uri="{BB962C8B-B14F-4D97-AF65-F5344CB8AC3E}">
        <p14:creationId xmlns:p14="http://schemas.microsoft.com/office/powerpoint/2010/main" val="3932519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iudi-graz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egnaposto immagine 25">
            <a:extLst>
              <a:ext uri="{FF2B5EF4-FFF2-40B4-BE49-F238E27FC236}">
                <a16:creationId xmlns:a16="http://schemas.microsoft.com/office/drawing/2014/main" id="{32EC3EF4-A2D5-4058-977A-74A37AC36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525 h 6858000"/>
              <a:gd name="connsiteX3" fmla="*/ 8273508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525"/>
                </a:lnTo>
                <a:lnTo>
                  <a:pt x="8273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27" name="Segnaposto testo 16">
            <a:extLst>
              <a:ext uri="{FF2B5EF4-FFF2-40B4-BE49-F238E27FC236}">
                <a16:creationId xmlns:a16="http://schemas.microsoft.com/office/drawing/2014/main" id="{4E7C74DD-4244-46B7-8336-30F7151DB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8074536" y="3124200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9DC663CF-0C67-4619-B40E-7832C4DA1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custGeom>
            <a:avLst/>
            <a:gdLst>
              <a:gd name="connsiteX0" fmla="*/ 0 w 7810500"/>
              <a:gd name="connsiteY0" fmla="*/ 0 h 5638800"/>
              <a:gd name="connsiteX1" fmla="*/ 7810500 w 7810500"/>
              <a:gd name="connsiteY1" fmla="*/ 0 h 5638800"/>
              <a:gd name="connsiteX2" fmla="*/ 7810500 w 7810500"/>
              <a:gd name="connsiteY2" fmla="*/ 3151512 h 5638800"/>
              <a:gd name="connsiteX3" fmla="*/ 6252438 w 7810500"/>
              <a:gd name="connsiteY3" fmla="*/ 5638800 h 5638800"/>
              <a:gd name="connsiteX4" fmla="*/ 0 w 7810500"/>
              <a:gd name="connsiteY4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638800">
                <a:moveTo>
                  <a:pt x="0" y="0"/>
                </a:moveTo>
                <a:lnTo>
                  <a:pt x="7810500" y="0"/>
                </a:lnTo>
                <a:lnTo>
                  <a:pt x="7810500" y="3151512"/>
                </a:lnTo>
                <a:lnTo>
                  <a:pt x="6252438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3163809" y="1905000"/>
            <a:ext cx="5864382" cy="2275238"/>
          </a:xfrm>
        </p:spPr>
        <p:txBody>
          <a:bodyPr rtlCol="0" anchor="ctr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 noProof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6122032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iudi-grazie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egnaposto immagine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8F962CE0-5C0C-48F3-A07B-34E33D67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0" y="466725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2" name="Segnaposto testo 16">
            <a:extLst>
              <a:ext uri="{FF2B5EF4-FFF2-40B4-BE49-F238E27FC236}">
                <a16:creationId xmlns:a16="http://schemas.microsoft.com/office/drawing/2014/main" id="{654457EF-8A97-4FCA-9870-5095D09BF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10" name="Segnaposto testo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 rtlCol="0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3163809" y="1905000"/>
            <a:ext cx="5864382" cy="2275238"/>
          </a:xfrm>
        </p:spPr>
        <p:txBody>
          <a:bodyPr rtlCol="0" anchor="ctr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 noProof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26534857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iudi-grazie 4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FC033E0E-968F-40A8-BE78-354499D7F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1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15" name="Segnaposto immagine 14">
            <a:extLst>
              <a:ext uri="{FF2B5EF4-FFF2-40B4-BE49-F238E27FC236}">
                <a16:creationId xmlns:a16="http://schemas.microsoft.com/office/drawing/2014/main" id="{B9454D95-B362-4CB6-B706-EB2022A3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933450" y="762000"/>
            <a:ext cx="4381500" cy="34290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it-IT" noProof="0"/>
              <a:t>GRAZIE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0448034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iudi-graz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1257300" y="1447800"/>
            <a:ext cx="4114800" cy="39624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it-IT" noProof="0"/>
              <a:t>GRAZIE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0" cy="40005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8" name="Segnaposto testo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0" cy="400050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325539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olo diapositiva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FC033E0E-968F-40A8-BE78-354499D7F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1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15" name="Segnaposto immagine 14">
            <a:extLst>
              <a:ext uri="{FF2B5EF4-FFF2-40B4-BE49-F238E27FC236}">
                <a16:creationId xmlns:a16="http://schemas.microsoft.com/office/drawing/2014/main" id="{B9454D95-B362-4CB6-B706-EB2022A3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33450" y="762000"/>
            <a:ext cx="4381500" cy="34290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933450" y="4343400"/>
            <a:ext cx="4381500" cy="1355732"/>
          </a:xfrm>
        </p:spPr>
        <p:txBody>
          <a:bodyPr lIns="91440" rIns="91440" rtlCol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04992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olo dia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57300" y="1447800"/>
            <a:ext cx="4114800" cy="39624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057900" y="4495801"/>
            <a:ext cx="4876800" cy="609600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0" cy="40005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8" name="Segnaposto testo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0" cy="400050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601318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1447800"/>
          </a:xfrm>
        </p:spPr>
        <p:txBody>
          <a:bodyPr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2667000"/>
            <a:ext cx="10288693" cy="3660648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0621E917-505B-493E-99EE-2E57CB332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92466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mfasi sotto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2667000"/>
            <a:ext cx="10288693" cy="3660648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1676400"/>
            <a:ext cx="10837333" cy="424732"/>
          </a:xfrm>
          <a:solidFill>
            <a:schemeClr val="accent1"/>
          </a:solidFill>
        </p:spPr>
        <p:txBody>
          <a:bodyPr wrap="square" lIns="640080" rIns="91440" rtlCol="0">
            <a:sp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08E95652-9528-4150-8049-C40C3BB1B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05947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48640" y="2103120"/>
            <a:ext cx="11106150" cy="422148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2493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9" r:id="rId2"/>
    <p:sldLayoutId id="2147483961" r:id="rId3"/>
    <p:sldLayoutId id="2147483962" r:id="rId4"/>
    <p:sldLayoutId id="2147483964" r:id="rId5"/>
    <p:sldLayoutId id="2147483958" r:id="rId6"/>
    <p:sldLayoutId id="2147483963" r:id="rId7"/>
    <p:sldLayoutId id="2147483957" r:id="rId8"/>
    <p:sldLayoutId id="2147483965" r:id="rId9"/>
    <p:sldLayoutId id="2147483966" r:id="rId10"/>
    <p:sldLayoutId id="2147483996" r:id="rId11"/>
    <p:sldLayoutId id="2147483997" r:id="rId12"/>
    <p:sldLayoutId id="2147483998" r:id="rId13"/>
    <p:sldLayoutId id="2147483999" r:id="rId14"/>
    <p:sldLayoutId id="2147484000" r:id="rId15"/>
    <p:sldLayoutId id="2147484001" r:id="rId16"/>
    <p:sldLayoutId id="2147484007" r:id="rId17"/>
    <p:sldLayoutId id="2147483967" r:id="rId18"/>
    <p:sldLayoutId id="2147483968" r:id="rId19"/>
    <p:sldLayoutId id="2147483987" r:id="rId20"/>
    <p:sldLayoutId id="2147483969" r:id="rId21"/>
    <p:sldLayoutId id="2147483970" r:id="rId22"/>
    <p:sldLayoutId id="2147483971" r:id="rId23"/>
    <p:sldLayoutId id="2147483972" r:id="rId24"/>
    <p:sldLayoutId id="2147483973" r:id="rId25"/>
    <p:sldLayoutId id="2147483978" r:id="rId26"/>
    <p:sldLayoutId id="2147483974" r:id="rId27"/>
    <p:sldLayoutId id="2147483975" r:id="rId28"/>
    <p:sldLayoutId id="2147483976" r:id="rId29"/>
    <p:sldLayoutId id="214748397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5" r:id="rId37"/>
    <p:sldLayoutId id="2147484002" r:id="rId38"/>
    <p:sldLayoutId id="2147484003" r:id="rId39"/>
    <p:sldLayoutId id="2147484004" r:id="rId40"/>
    <p:sldLayoutId id="2147483994" r:id="rId41"/>
    <p:sldLayoutId id="2147484005" r:id="rId42"/>
    <p:sldLayoutId id="2147484006" r:id="rId43"/>
    <p:sldLayoutId id="2147483979" r:id="rId44"/>
    <p:sldLayoutId id="2147483980" r:id="rId45"/>
    <p:sldLayoutId id="2147483981" r:id="rId46"/>
    <p:sldLayoutId id="2147483982" r:id="rId47"/>
    <p:sldLayoutId id="2147483983" r:id="rId48"/>
    <p:sldLayoutId id="2147483984" r:id="rId49"/>
    <p:sldLayoutId id="2147483985" r:id="rId50"/>
    <p:sldLayoutId id="2147483986" r:id="rId51"/>
    <p:sldLayoutId id="2147484008" r:id="rId52"/>
    <p:sldLayoutId id="2147484009" r:id="rId53"/>
    <p:sldLayoutId id="2147484010" r:id="rId54"/>
    <p:sldLayoutId id="2147484011" r:id="rId55"/>
    <p:sldLayoutId id="2147484012" r:id="rId5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36" userDrawn="1">
          <p15:clr>
            <a:srgbClr val="F26B43"/>
          </p15:clr>
        </p15:guide>
        <p15:guide id="4" orient="horz" pos="336" userDrawn="1">
          <p15:clr>
            <a:srgbClr val="F26B43"/>
          </p15:clr>
        </p15:guide>
        <p15:guide id="5" pos="7344" userDrawn="1">
          <p15:clr>
            <a:srgbClr val="F26B43"/>
          </p15:clr>
        </p15:guide>
        <p15:guide id="6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 descr="Grattacieli in città">
            <a:extLst>
              <a:ext uri="{FF2B5EF4-FFF2-40B4-BE49-F238E27FC236}">
                <a16:creationId xmlns:a16="http://schemas.microsoft.com/office/drawing/2014/main" id="{09890287-4DB6-4C87-AEAF-17E9594F4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7654" b="7654"/>
          <a:stretch/>
        </p:blipFill>
        <p:spPr/>
      </p:pic>
      <p:sp>
        <p:nvSpPr>
          <p:cNvPr id="285" name="Segnaposto testo 284">
            <a:extLst>
              <a:ext uri="{FF2B5EF4-FFF2-40B4-BE49-F238E27FC236}">
                <a16:creationId xmlns:a16="http://schemas.microsoft.com/office/drawing/2014/main" id="{C0BF9B80-F084-4423-8C1C-E79BE8298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286" name="Segnaposto testo 285">
            <a:extLst>
              <a:ext uri="{FF2B5EF4-FFF2-40B4-BE49-F238E27FC236}">
                <a16:creationId xmlns:a16="http://schemas.microsoft.com/office/drawing/2014/main" id="{9626180B-FF05-48CF-BFB3-C95C9B5DA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3933031D-018B-489E-B613-2113C1CD23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it-IT" dirty="0"/>
              <a:t>Noi di fronte alla transizione energetica e climatica</a:t>
            </a:r>
            <a:br>
              <a:rPr lang="it-IT" dirty="0"/>
            </a:br>
            <a:endParaRPr lang="it-IT" dirty="0"/>
          </a:p>
        </p:txBody>
      </p:sp>
      <p:sp>
        <p:nvSpPr>
          <p:cNvPr id="7" name="Sottotitolo 6">
            <a:extLst>
              <a:ext uri="{FF2B5EF4-FFF2-40B4-BE49-F238E27FC236}">
                <a16:creationId xmlns:a16="http://schemas.microsoft.com/office/drawing/2014/main" id="{606F8B2E-A7F5-4413-BEED-BFF7C3D9FF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0750" y="4297679"/>
            <a:ext cx="7217617" cy="1463040"/>
          </a:xfrm>
        </p:spPr>
        <p:txBody>
          <a:bodyPr rtlCol="0"/>
          <a:lstStyle/>
          <a:p>
            <a:r>
              <a:rPr lang="it-IT" dirty="0"/>
              <a:t>Massimo Nicolazzi</a:t>
            </a:r>
          </a:p>
          <a:p>
            <a:r>
              <a:rPr lang="it-IT" dirty="0"/>
              <a:t>Difendiamo il futuro                                            Torino 8 Marzo 2024</a:t>
            </a:r>
          </a:p>
          <a:p>
            <a:pPr rt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35228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A744B-2991-4673-E0CD-F09749A6D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4F9D86-0591-A327-BD4D-25042B624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forme sociali del fossile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14E8596-8227-62AF-9D98-4635A7E769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10</a:t>
            </a:fld>
            <a:endParaRPr lang="it-IT" noProof="0"/>
          </a:p>
        </p:txBody>
      </p:sp>
      <p:sp>
        <p:nvSpPr>
          <p:cNvPr id="4" name="Segnaposto contenuto 12">
            <a:extLst>
              <a:ext uri="{FF2B5EF4-FFF2-40B4-BE49-F238E27FC236}">
                <a16:creationId xmlns:a16="http://schemas.microsoft.com/office/drawing/2014/main" id="{37FF4843-670C-C5D8-C008-9F7A434C403E}"/>
              </a:ext>
            </a:extLst>
          </p:cNvPr>
          <p:cNvSpPr txBox="1">
            <a:spLocks/>
          </p:cNvSpPr>
          <p:nvPr/>
        </p:nvSpPr>
        <p:spPr>
          <a:xfrm>
            <a:off x="839416" y="2276872"/>
            <a:ext cx="10288693" cy="3888432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Dallo schiavo al consumatore</a:t>
            </a:r>
          </a:p>
          <a:p>
            <a:endParaRPr lang="it-IT" sz="2400" dirty="0"/>
          </a:p>
          <a:p>
            <a:r>
              <a:rPr lang="it-IT" sz="2400" dirty="0"/>
              <a:t>Fabbrica, sindacato e forme della politica</a:t>
            </a:r>
          </a:p>
          <a:p>
            <a:endParaRPr lang="it-IT" sz="2400" dirty="0"/>
          </a:p>
          <a:p>
            <a:r>
              <a:rPr lang="it-IT" sz="2400" dirty="0"/>
              <a:t>Il modello familiare agricolo e quello industriale</a:t>
            </a:r>
          </a:p>
          <a:p>
            <a:endParaRPr lang="it-IT" sz="2400" dirty="0"/>
          </a:p>
          <a:p>
            <a:r>
              <a:rPr lang="it-IT" sz="2400" dirty="0"/>
              <a:t>Elettricità e condizione femminile. L’elettrodomestico come schiavo inanimato e il moltiplicarsi degli schiavi di famiglia</a:t>
            </a:r>
          </a:p>
          <a:p>
            <a:pPr marL="0" indent="0">
              <a:buNone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872948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2A23C-A29F-4292-10B9-7B6E7AF2C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a condizione della classe operaia in Inghilterra – Le donne – PROSPETTIVA  OPERAIA">
            <a:extLst>
              <a:ext uri="{FF2B5EF4-FFF2-40B4-BE49-F238E27FC236}">
                <a16:creationId xmlns:a16="http://schemas.microsoft.com/office/drawing/2014/main" id="{56971899-C168-F170-2291-7E4198C34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9" b="4118"/>
          <a:stretch/>
        </p:blipFill>
        <p:spPr bwMode="auto">
          <a:xfrm>
            <a:off x="20" y="10"/>
            <a:ext cx="12191979" cy="6857990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4A46F3A-F88E-6938-3A0E-7E6DADDAE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4FAB73BC-B049-4115-A692-8D63A059BFB8}" type="slidenum">
              <a:rPr lang="it-IT" noProof="0" smtClean="0"/>
              <a:pPr rtl="0">
                <a:spcAft>
                  <a:spcPts val="600"/>
                </a:spcAft>
              </a:pPr>
              <a:t>11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69AD856-594C-3CCB-B9FB-08D697518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 anchor="ctr">
            <a:normAutofit/>
          </a:bodyPr>
          <a:lstStyle/>
          <a:p>
            <a:r>
              <a:rPr lang="it-IT" sz="2900" dirty="0"/>
              <a:t>L’operaia femminista</a:t>
            </a:r>
          </a:p>
        </p:txBody>
      </p:sp>
    </p:spTree>
    <p:extLst>
      <p:ext uri="{BB962C8B-B14F-4D97-AF65-F5344CB8AC3E}">
        <p14:creationId xmlns:p14="http://schemas.microsoft.com/office/powerpoint/2010/main" val="4114225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42307-BCBE-EE04-5140-08A83DD44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C857F2-B131-FC02-F450-2BB2E961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88" y="548680"/>
            <a:ext cx="10805160" cy="707886"/>
          </a:xfrm>
        </p:spPr>
        <p:txBody>
          <a:bodyPr/>
          <a:lstStyle/>
          <a:p>
            <a:r>
              <a:rPr lang="it-IT" dirty="0"/>
              <a:t>THE SIZE OF THE WORLD POPULATION OVER THE LONG-RUN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62887E9-6E4F-A87A-9C07-92CD223727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12</a:t>
            </a:fld>
            <a:endParaRPr lang="it-IT" noProof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BBBD209-70FD-E43C-48D0-9F88614D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12"/>
          <a:stretch/>
        </p:blipFill>
        <p:spPr>
          <a:xfrm>
            <a:off x="3215680" y="1503146"/>
            <a:ext cx="7937368" cy="5185991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282071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5993E-4EE5-EB74-A713-48F8E0F8B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6ECE4BF-EB3A-A712-8E16-406C11BBC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13</a:t>
            </a:fld>
            <a:endParaRPr lang="it-IT" noProof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10B517D-F31A-CEB8-ECA8-4552FA9F97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49"/>
          <a:stretch/>
        </p:blipFill>
        <p:spPr>
          <a:xfrm>
            <a:off x="2135560" y="1112585"/>
            <a:ext cx="8125140" cy="561632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0FA1126-CFE2-22A2-9E87-78B7866B4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479925"/>
            <a:ext cx="10805160" cy="707886"/>
          </a:xfrm>
        </p:spPr>
        <p:txBody>
          <a:bodyPr/>
          <a:lstStyle/>
          <a:p>
            <a:r>
              <a:rPr lang="it-IT" dirty="0"/>
              <a:t>POPULATION, 1950 TO 2021</a:t>
            </a:r>
          </a:p>
        </p:txBody>
      </p:sp>
    </p:spTree>
    <p:extLst>
      <p:ext uri="{BB962C8B-B14F-4D97-AF65-F5344CB8AC3E}">
        <p14:creationId xmlns:p14="http://schemas.microsoft.com/office/powerpoint/2010/main" val="1825756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03116-EA97-4392-1699-F3A46A696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DC92DC-387C-DD9D-EBD4-6174E9B45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43466"/>
            <a:ext cx="10805160" cy="913325"/>
          </a:xfrm>
        </p:spPr>
        <p:txBody>
          <a:bodyPr>
            <a:normAutofit fontScale="90000"/>
          </a:bodyPr>
          <a:lstStyle/>
          <a:p>
            <a:r>
              <a:rPr lang="it-IT" dirty="0"/>
              <a:t>Global </a:t>
            </a:r>
            <a:r>
              <a:rPr lang="it-IT" dirty="0" err="1"/>
              <a:t>gdp</a:t>
            </a:r>
            <a:r>
              <a:rPr lang="it-IT" dirty="0"/>
              <a:t> over the long </a:t>
            </a:r>
            <a:r>
              <a:rPr lang="it-IT" dirty="0" err="1"/>
              <a:t>run</a:t>
            </a:r>
            <a:br>
              <a:rPr lang="it-IT" dirty="0"/>
            </a:br>
            <a:r>
              <a:rPr lang="it-IT" sz="2200" dirty="0"/>
              <a:t>The </a:t>
            </a:r>
            <a:r>
              <a:rPr lang="it-IT" sz="2200" dirty="0" err="1"/>
              <a:t>total</a:t>
            </a:r>
            <a:r>
              <a:rPr lang="it-IT" sz="2200" dirty="0"/>
              <a:t> output of the world economy. </a:t>
            </a:r>
            <a:r>
              <a:rPr lang="it-IT" sz="2200" dirty="0" err="1"/>
              <a:t>These</a:t>
            </a:r>
            <a:r>
              <a:rPr lang="it-IT" sz="2200" dirty="0"/>
              <a:t> </a:t>
            </a:r>
            <a:r>
              <a:rPr lang="it-IT" sz="2200" dirty="0" err="1"/>
              <a:t>historical</a:t>
            </a:r>
            <a:r>
              <a:rPr lang="it-IT" sz="2200" dirty="0"/>
              <a:t> </a:t>
            </a:r>
            <a:r>
              <a:rPr lang="it-IT" sz="2200" dirty="0" err="1"/>
              <a:t>estimates</a:t>
            </a:r>
            <a:r>
              <a:rPr lang="it-IT" sz="2200" dirty="0"/>
              <a:t> of GDP are </a:t>
            </a:r>
            <a:r>
              <a:rPr lang="it-IT" sz="2200" dirty="0" err="1"/>
              <a:t>adjusted</a:t>
            </a:r>
            <a:r>
              <a:rPr lang="it-IT" sz="2200" dirty="0"/>
              <a:t> for </a:t>
            </a:r>
            <a:r>
              <a:rPr lang="it-IT" sz="2200" dirty="0" err="1"/>
              <a:t>inflation</a:t>
            </a:r>
            <a:endParaRPr lang="it-IT" sz="2200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30EE9EF-5A02-0DDD-3CC5-85C8CCC61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14</a:t>
            </a:fld>
            <a:endParaRPr lang="it-IT" noProof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38A5A95-7FF3-A88C-6AF5-0304A60EF5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47"/>
          <a:stretch/>
        </p:blipFill>
        <p:spPr>
          <a:xfrm>
            <a:off x="1127448" y="1717060"/>
            <a:ext cx="10219740" cy="462278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577296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6D485-435B-5BB6-9827-DFB4CCC1E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A55AE8-CAD4-0FA1-936B-610CCA81F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Decarbonizzare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75E3AB4-03D3-0234-4C26-1D0CC5958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15</a:t>
            </a:fld>
            <a:endParaRPr lang="it-IT" noProof="0"/>
          </a:p>
        </p:txBody>
      </p:sp>
      <p:sp>
        <p:nvSpPr>
          <p:cNvPr id="4" name="Segnaposto contenuto 12">
            <a:extLst>
              <a:ext uri="{FF2B5EF4-FFF2-40B4-BE49-F238E27FC236}">
                <a16:creationId xmlns:a16="http://schemas.microsoft.com/office/drawing/2014/main" id="{7DE44C9C-E579-12D7-6463-03D9410ECB39}"/>
              </a:ext>
            </a:extLst>
          </p:cNvPr>
          <p:cNvSpPr txBox="1">
            <a:spLocks/>
          </p:cNvSpPr>
          <p:nvPr/>
        </p:nvSpPr>
        <p:spPr>
          <a:xfrm>
            <a:off x="839416" y="2276872"/>
            <a:ext cx="10288693" cy="3660648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Il rifiuto. Quel che sta in terra e quel che va in cielo. Inquinamento ed emissione</a:t>
            </a:r>
          </a:p>
          <a:p>
            <a:endParaRPr lang="it-IT" sz="2400" dirty="0"/>
          </a:p>
          <a:p>
            <a:r>
              <a:rPr lang="it-IT" sz="2400" dirty="0"/>
              <a:t>L’emissione come flusso e come stock</a:t>
            </a:r>
          </a:p>
          <a:p>
            <a:endParaRPr lang="it-IT" sz="2400" dirty="0"/>
          </a:p>
          <a:p>
            <a:r>
              <a:rPr lang="it-IT" sz="2400" dirty="0"/>
              <a:t>La transizioni hanno «aggiunto» fonti e tecnologie (il muscolo continuiamo a usarlo…). Qui il clima sembra imporre non l’aggiunta al fossile; ma la sua sostituzione.</a:t>
            </a:r>
          </a:p>
          <a:p>
            <a:pPr marL="0" indent="0">
              <a:buNone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93408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6730B-7A05-CD6A-7CF4-FEEDF9C3E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BB18A0-C66C-EF3A-F5D7-945316D7C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43467"/>
            <a:ext cx="10805160" cy="707886"/>
          </a:xfrm>
        </p:spPr>
        <p:txBody>
          <a:bodyPr/>
          <a:lstStyle/>
          <a:p>
            <a:r>
              <a:rPr lang="it-IT" dirty="0"/>
              <a:t>LAST 9 YEARS WARMEST ON RECORD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AFDD78A-4BC1-8614-A498-78FD5CB2D7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16</a:t>
            </a:fld>
            <a:endParaRPr lang="it-IT" noProof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00C5307-5592-5D6B-1EF6-E4AE838A6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68"/>
          <a:stretch/>
        </p:blipFill>
        <p:spPr>
          <a:xfrm>
            <a:off x="983432" y="1844824"/>
            <a:ext cx="10444279" cy="419522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730268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62053-9AF1-9537-F3DA-E2B52913D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7BC2C4-1EE9-7E06-FA28-841946442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43467"/>
            <a:ext cx="10805160" cy="707886"/>
          </a:xfrm>
        </p:spPr>
        <p:txBody>
          <a:bodyPr/>
          <a:lstStyle/>
          <a:p>
            <a:r>
              <a:rPr lang="it-IT" dirty="0"/>
              <a:t>A world of </a:t>
            </a:r>
            <a:r>
              <a:rPr lang="it-IT" dirty="0" err="1"/>
              <a:t>agreement:temperatures</a:t>
            </a:r>
            <a:r>
              <a:rPr lang="it-IT" dirty="0"/>
              <a:t> are </a:t>
            </a:r>
            <a:r>
              <a:rPr lang="it-IT" dirty="0" err="1"/>
              <a:t>rising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7A5E9BE-2830-E2E3-A0BC-647669A2F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17</a:t>
            </a:fld>
            <a:endParaRPr lang="it-IT" noProof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E263D4D-7671-49D0-2B03-BADD34CC0F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34"/>
          <a:stretch/>
        </p:blipFill>
        <p:spPr>
          <a:xfrm>
            <a:off x="1631504" y="1484784"/>
            <a:ext cx="9240746" cy="417646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8764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F65DA-0C82-6257-2694-750A54010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1E9DBC-2754-F954-44D5-09781AC76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43467"/>
            <a:ext cx="10805160" cy="707886"/>
          </a:xfrm>
        </p:spPr>
        <p:txBody>
          <a:bodyPr/>
          <a:lstStyle/>
          <a:p>
            <a:r>
              <a:rPr lang="it-IT" dirty="0"/>
              <a:t>Sea Level (+ 3,4 mm/</a:t>
            </a:r>
            <a:r>
              <a:rPr lang="it-IT" dirty="0" err="1"/>
              <a:t>year</a:t>
            </a:r>
            <a:r>
              <a:rPr lang="it-IT" dirty="0"/>
              <a:t>)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EC38A37-0D65-FF08-A182-C42A34DC2C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18</a:t>
            </a:fld>
            <a:endParaRPr lang="it-IT" noProof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04515C3-4FAF-8E64-0CE5-47A7B7478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1628800"/>
            <a:ext cx="8064896" cy="46262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8665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BC8E2-491D-F440-891D-DD7A4E0BE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758237-9200-6C93-6892-F679B313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43467"/>
            <a:ext cx="10805160" cy="707886"/>
          </a:xfrm>
        </p:spPr>
        <p:txBody>
          <a:bodyPr>
            <a:normAutofit/>
          </a:bodyPr>
          <a:lstStyle/>
          <a:p>
            <a:r>
              <a:rPr lang="it-IT" sz="3200" dirty="0" err="1"/>
              <a:t>Atmospheric</a:t>
            </a:r>
            <a:r>
              <a:rPr lang="it-IT" sz="3200" dirty="0"/>
              <a:t> carbon </a:t>
            </a:r>
            <a:r>
              <a:rPr lang="it-IT" sz="3200" dirty="0" err="1"/>
              <a:t>dioxide</a:t>
            </a:r>
            <a:r>
              <a:rPr lang="it-IT" sz="3200" dirty="0"/>
              <a:t> </a:t>
            </a:r>
            <a:r>
              <a:rPr lang="it-IT" sz="3200" dirty="0" err="1"/>
              <a:t>amounts</a:t>
            </a:r>
            <a:r>
              <a:rPr lang="it-IT" sz="3200" dirty="0"/>
              <a:t> and </a:t>
            </a:r>
            <a:r>
              <a:rPr lang="it-IT" sz="3200" dirty="0" err="1"/>
              <a:t>annual</a:t>
            </a:r>
            <a:r>
              <a:rPr lang="it-IT" sz="3200" dirty="0"/>
              <a:t> </a:t>
            </a:r>
            <a:r>
              <a:rPr lang="it-IT" sz="3200" dirty="0" err="1"/>
              <a:t>emissions</a:t>
            </a:r>
            <a:r>
              <a:rPr lang="it-IT" sz="3200" dirty="0"/>
              <a:t> (1750-2021)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540DA59-75A3-5077-F8D0-96A54AF194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19</a:t>
            </a:fld>
            <a:endParaRPr lang="it-IT" noProof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B118A3A-AD52-76E9-3A5F-5BCD45776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307" y="1526569"/>
            <a:ext cx="9745386" cy="4813271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620570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57C7532-CB42-6221-AC0E-F5BDE03F6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2</a:t>
            </a:fld>
            <a:endParaRPr lang="it-IT" noProof="0"/>
          </a:p>
        </p:txBody>
      </p:sp>
      <p:sp>
        <p:nvSpPr>
          <p:cNvPr id="4" name="Segnaposto contenuto 12">
            <a:extLst>
              <a:ext uri="{FF2B5EF4-FFF2-40B4-BE49-F238E27FC236}">
                <a16:creationId xmlns:a16="http://schemas.microsoft.com/office/drawing/2014/main" id="{C028A3DD-1FE3-AB8A-8EDF-FC877F2A94BC}"/>
              </a:ext>
            </a:extLst>
          </p:cNvPr>
          <p:cNvSpPr txBox="1">
            <a:spLocks/>
          </p:cNvSpPr>
          <p:nvPr/>
        </p:nvSpPr>
        <p:spPr>
          <a:xfrm>
            <a:off x="839416" y="2276872"/>
            <a:ext cx="10288693" cy="3660648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«Energy </a:t>
            </a:r>
            <a:r>
              <a:rPr lang="it-IT" sz="2400" dirty="0" err="1"/>
              <a:t>is</a:t>
            </a:r>
            <a:r>
              <a:rPr lang="it-IT" sz="2400" dirty="0"/>
              <a:t> the </a:t>
            </a:r>
            <a:r>
              <a:rPr lang="it-IT" sz="2400" dirty="0" err="1"/>
              <a:t>only</a:t>
            </a:r>
            <a:r>
              <a:rPr lang="it-IT" sz="2400" dirty="0"/>
              <a:t> </a:t>
            </a:r>
            <a:r>
              <a:rPr lang="it-IT" sz="2400" dirty="0" err="1"/>
              <a:t>universal</a:t>
            </a:r>
            <a:r>
              <a:rPr lang="it-IT" sz="2400" dirty="0"/>
              <a:t> </a:t>
            </a:r>
            <a:r>
              <a:rPr lang="it-IT" sz="2400" dirty="0" err="1"/>
              <a:t>currency</a:t>
            </a:r>
            <a:r>
              <a:rPr lang="it-IT" sz="2400" dirty="0"/>
              <a:t> : one of </a:t>
            </a:r>
            <a:r>
              <a:rPr lang="it-IT" sz="2400" dirty="0" err="1"/>
              <a:t>its</a:t>
            </a:r>
            <a:r>
              <a:rPr lang="it-IT" sz="2400" dirty="0"/>
              <a:t> </a:t>
            </a:r>
            <a:r>
              <a:rPr lang="it-IT" sz="2400" dirty="0" err="1"/>
              <a:t>many</a:t>
            </a:r>
            <a:r>
              <a:rPr lang="it-IT" sz="2400" dirty="0"/>
              <a:t> </a:t>
            </a:r>
            <a:r>
              <a:rPr lang="it-IT" sz="2400" dirty="0" err="1"/>
              <a:t>forms</a:t>
            </a:r>
            <a:r>
              <a:rPr lang="it-IT" sz="2400" dirty="0"/>
              <a:t> must be </a:t>
            </a:r>
            <a:r>
              <a:rPr lang="it-IT" sz="2400" dirty="0" err="1"/>
              <a:t>transformed</a:t>
            </a:r>
            <a:r>
              <a:rPr lang="it-IT" sz="2400" dirty="0"/>
              <a:t> to </a:t>
            </a:r>
            <a:r>
              <a:rPr lang="it-IT" sz="2400" dirty="0" err="1"/>
              <a:t>get</a:t>
            </a:r>
            <a:r>
              <a:rPr lang="it-IT" sz="2400" dirty="0"/>
              <a:t> </a:t>
            </a:r>
            <a:r>
              <a:rPr lang="it-IT" sz="2400" dirty="0" err="1"/>
              <a:t>anything</a:t>
            </a:r>
            <a:r>
              <a:rPr lang="it-IT" sz="2400" dirty="0"/>
              <a:t> </a:t>
            </a:r>
            <a:r>
              <a:rPr lang="it-IT" sz="2400" dirty="0" err="1"/>
              <a:t>done</a:t>
            </a:r>
            <a:r>
              <a:rPr lang="it-IT" sz="2400" dirty="0"/>
              <a:t>»    Vaclav </a:t>
            </a:r>
            <a:r>
              <a:rPr lang="it-IT" sz="2400" dirty="0" err="1"/>
              <a:t>Smil</a:t>
            </a: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r>
              <a:rPr lang="it-IT" sz="2400" dirty="0"/>
              <a:t>«E’ la disponibilità di energia la chiave di tutto»   Massimo Livi Bacci</a:t>
            </a:r>
          </a:p>
          <a:p>
            <a:pPr marL="0" indent="0">
              <a:buNone/>
            </a:pPr>
            <a:endParaRPr lang="it-IT" sz="2400" dirty="0"/>
          </a:p>
          <a:p>
            <a:r>
              <a:rPr lang="it-IT" sz="2400" dirty="0">
                <a:solidFill>
                  <a:srgbClr val="FF0000"/>
                </a:solidFill>
              </a:rPr>
              <a:t>Le forme con cui addomestichiamo l’energia che ci serve </a:t>
            </a:r>
            <a:r>
              <a:rPr lang="it-IT" sz="2400" dirty="0" err="1">
                <a:solidFill>
                  <a:srgbClr val="FF0000"/>
                </a:solidFill>
              </a:rPr>
              <a:t>codeterminano</a:t>
            </a:r>
            <a:r>
              <a:rPr lang="it-IT" sz="2400" dirty="0">
                <a:solidFill>
                  <a:srgbClr val="FF0000"/>
                </a:solidFill>
              </a:rPr>
              <a:t> le forme del nostro vivere sociale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224067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53624-76CC-42AF-4308-3B0BB6A5B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0430D5-891D-5FCF-8010-5319AF9E6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43467"/>
            <a:ext cx="10805160" cy="707886"/>
          </a:xfrm>
        </p:spPr>
        <p:txBody>
          <a:bodyPr>
            <a:normAutofit/>
          </a:bodyPr>
          <a:lstStyle/>
          <a:p>
            <a:r>
              <a:rPr lang="it-IT" sz="3200" dirty="0"/>
              <a:t>GLOBAL CO</a:t>
            </a:r>
            <a:r>
              <a:rPr lang="it-IT" sz="2400" dirty="0"/>
              <a:t>2</a:t>
            </a:r>
            <a:r>
              <a:rPr lang="it-IT" sz="3200" dirty="0"/>
              <a:t> EMISSIONS ESTIMATES (FOSSIL AND LAND USE( FOR 1959-2023)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5938C04-3F68-ED10-91E2-F717038B9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20</a:t>
            </a:fld>
            <a:endParaRPr lang="it-IT" noProof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3A75DDE-2F3C-CE5D-1788-0E1D8CD77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51"/>
          <a:stretch/>
        </p:blipFill>
        <p:spPr>
          <a:xfrm>
            <a:off x="1333523" y="1593767"/>
            <a:ext cx="9096865" cy="4746073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229977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50ACA-45BC-4C14-AE5D-5D354512B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DE7A5E-0B02-3D57-6596-8D75F6B26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43467"/>
            <a:ext cx="10805160" cy="707886"/>
          </a:xfrm>
        </p:spPr>
        <p:txBody>
          <a:bodyPr/>
          <a:lstStyle/>
          <a:p>
            <a:r>
              <a:rPr lang="it-IT"/>
              <a:t>ANNUAL CO2 EMISSIONS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612D63A-C5DE-503A-A54E-18AE74A43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21</a:t>
            </a:fld>
            <a:endParaRPr lang="it-IT" noProof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408D563-AF3C-DB1B-53F9-E324369DA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49"/>
          <a:stretch/>
        </p:blipFill>
        <p:spPr>
          <a:xfrm>
            <a:off x="2309754" y="1412776"/>
            <a:ext cx="7144403" cy="5191017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965573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5E038-216E-729D-D836-E8F907F26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AB82B0-FDB2-5BDB-083A-03A0CC2CA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43467"/>
            <a:ext cx="10805160" cy="707886"/>
          </a:xfrm>
        </p:spPr>
        <p:txBody>
          <a:bodyPr/>
          <a:lstStyle/>
          <a:p>
            <a:r>
              <a:rPr lang="it-IT" dirty="0"/>
              <a:t>Co</a:t>
            </a:r>
            <a:r>
              <a:rPr lang="it-IT" sz="2400" dirty="0"/>
              <a:t>2</a:t>
            </a:r>
            <a:r>
              <a:rPr lang="it-IT" dirty="0"/>
              <a:t> </a:t>
            </a:r>
            <a:r>
              <a:rPr lang="it-IT" dirty="0" err="1"/>
              <a:t>total</a:t>
            </a:r>
            <a:r>
              <a:rPr lang="it-IT" dirty="0"/>
              <a:t> and co</a:t>
            </a:r>
            <a:r>
              <a:rPr lang="it-IT" sz="2400" dirty="0"/>
              <a:t>2</a:t>
            </a:r>
            <a:r>
              <a:rPr lang="it-IT" dirty="0"/>
              <a:t> per capita per </a:t>
            </a:r>
            <a:r>
              <a:rPr lang="it-IT" dirty="0" err="1"/>
              <a:t>region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71159A1-A75D-5C73-A2F3-A179A3838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22</a:t>
            </a:fld>
            <a:endParaRPr lang="it-IT" noProof="0"/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56E08FDE-E8C8-3885-446E-8D354337B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1926045"/>
            <a:ext cx="8455072" cy="441379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496746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F42CE-55AF-D55D-010E-C0B710735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76B91B-8D20-46DD-5917-503C5915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43467"/>
            <a:ext cx="10805160" cy="707886"/>
          </a:xfrm>
        </p:spPr>
        <p:txBody>
          <a:bodyPr/>
          <a:lstStyle/>
          <a:p>
            <a:r>
              <a:rPr lang="it-IT" dirty="0"/>
              <a:t>Il dubbio e la scommessa di Pascal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3F5110-548D-5E02-76C4-35AA9E801F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23</a:t>
            </a:fld>
            <a:endParaRPr lang="it-IT" noProof="0"/>
          </a:p>
        </p:txBody>
      </p:sp>
      <p:pic>
        <p:nvPicPr>
          <p:cNvPr id="5" name="Picture 2" descr="La scommessa di Pascal e il pensiero probabilistico - Fondi e Sicav">
            <a:extLst>
              <a:ext uri="{FF2B5EF4-FFF2-40B4-BE49-F238E27FC236}">
                <a16:creationId xmlns:a16="http://schemas.microsoft.com/office/drawing/2014/main" id="{653D2F92-EEBB-54D6-EC59-8245F7219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6545" y="2273416"/>
            <a:ext cx="10816097" cy="273278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6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1324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87758-C506-2006-3975-B57DF4002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897841-153B-0F35-D894-722EBBCD1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>
                <a:latin typeface="Tw Cen MT" panose="020B0602020104020603" pitchFamily="34" charset="0"/>
              </a:rPr>
              <a:t>COP 21(e dopo)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D0E9AB9-ED4F-49A8-73A6-C605254A6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24</a:t>
            </a:fld>
            <a:endParaRPr lang="it-IT" noProof="0"/>
          </a:p>
        </p:txBody>
      </p:sp>
      <p:sp>
        <p:nvSpPr>
          <p:cNvPr id="4" name="Segnaposto contenuto 12">
            <a:extLst>
              <a:ext uri="{FF2B5EF4-FFF2-40B4-BE49-F238E27FC236}">
                <a16:creationId xmlns:a16="http://schemas.microsoft.com/office/drawing/2014/main" id="{23840360-0ED0-CFED-E09C-4F9A3D6649BB}"/>
              </a:ext>
            </a:extLst>
          </p:cNvPr>
          <p:cNvSpPr txBox="1">
            <a:spLocks/>
          </p:cNvSpPr>
          <p:nvPr/>
        </p:nvSpPr>
        <p:spPr>
          <a:xfrm>
            <a:off x="779928" y="1916832"/>
            <a:ext cx="11089232" cy="4896544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it-IT" sz="2200" dirty="0">
                <a:latin typeface="Tw Cen MT" panose="020B0602020104020603" pitchFamily="34" charset="0"/>
                <a:ea typeface="+mj-ea"/>
                <a:cs typeface="+mj-cs"/>
              </a:rPr>
              <a:t>Globalità del clima e nazionalità dei sovrani. The </a:t>
            </a:r>
            <a:r>
              <a:rPr lang="it-IT" sz="2200" dirty="0" err="1">
                <a:latin typeface="Tw Cen MT" panose="020B0602020104020603" pitchFamily="34" charset="0"/>
                <a:ea typeface="+mj-ea"/>
                <a:cs typeface="+mj-cs"/>
              </a:rPr>
              <a:t>Tragedy</a:t>
            </a:r>
            <a:r>
              <a:rPr lang="it-IT" sz="2200" dirty="0">
                <a:latin typeface="Tw Cen MT" panose="020B0602020104020603" pitchFamily="34" charset="0"/>
                <a:ea typeface="+mj-ea"/>
                <a:cs typeface="+mj-cs"/>
              </a:rPr>
              <a:t> of the Commons (</a:t>
            </a:r>
            <a:r>
              <a:rPr lang="it-IT" sz="2200" dirty="0" err="1">
                <a:latin typeface="Tw Cen MT" panose="020B0602020104020603" pitchFamily="34" charset="0"/>
                <a:ea typeface="+mj-ea"/>
                <a:cs typeface="+mj-cs"/>
              </a:rPr>
              <a:t>Hardin</a:t>
            </a:r>
            <a:r>
              <a:rPr lang="it-IT" sz="2200" dirty="0">
                <a:latin typeface="Tw Cen MT" panose="020B0602020104020603" pitchFamily="34" charset="0"/>
                <a:ea typeface="+mj-ea"/>
                <a:cs typeface="+mj-cs"/>
              </a:rPr>
              <a:t>) Il clima bene comune e la proprietà del clima</a:t>
            </a:r>
          </a:p>
          <a:p>
            <a:pPr>
              <a:spcBef>
                <a:spcPct val="0"/>
              </a:spcBef>
            </a:pPr>
            <a:endParaRPr lang="it-IT" sz="2200" dirty="0">
              <a:latin typeface="Tw Cen MT" panose="020B0602020104020603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it-IT" sz="2200" dirty="0">
                <a:latin typeface="Tw Cen MT" panose="020B0602020104020603" pitchFamily="34" charset="0"/>
                <a:ea typeface="+mj-ea"/>
                <a:cs typeface="+mj-cs"/>
              </a:rPr>
              <a:t>La grande speranza. </a:t>
            </a:r>
            <a:r>
              <a:rPr lang="it-IT" sz="2200" dirty="0" err="1">
                <a:latin typeface="Tw Cen MT" panose="020B0602020104020603" pitchFamily="34" charset="0"/>
                <a:ea typeface="+mj-ea"/>
                <a:cs typeface="+mj-cs"/>
              </a:rPr>
              <a:t>Cop</a:t>
            </a:r>
            <a:r>
              <a:rPr lang="it-IT" sz="2200" dirty="0">
                <a:latin typeface="Tw Cen MT" panose="020B0602020104020603" pitchFamily="34" charset="0"/>
                <a:ea typeface="+mj-ea"/>
                <a:cs typeface="+mj-cs"/>
              </a:rPr>
              <a:t> 21, </a:t>
            </a:r>
            <a:r>
              <a:rPr lang="it-IT" sz="2200" dirty="0" err="1">
                <a:latin typeface="Tw Cen MT" panose="020B0602020104020603" pitchFamily="34" charset="0"/>
                <a:ea typeface="+mj-ea"/>
                <a:cs typeface="+mj-cs"/>
              </a:rPr>
              <a:t>Xi</a:t>
            </a:r>
            <a:r>
              <a:rPr lang="it-IT" sz="2200" dirty="0">
                <a:latin typeface="Tw Cen MT" panose="020B0602020104020603" pitchFamily="34" charset="0"/>
                <a:ea typeface="+mj-ea"/>
                <a:cs typeface="+mj-cs"/>
              </a:rPr>
              <a:t> Jinping, il Papa</a:t>
            </a:r>
          </a:p>
          <a:p>
            <a:pPr marL="0" indent="0">
              <a:spcBef>
                <a:spcPct val="0"/>
              </a:spcBef>
              <a:buNone/>
            </a:pPr>
            <a:endParaRPr lang="it-IT" sz="2200" dirty="0">
              <a:latin typeface="Tw Cen MT" panose="020B0602020104020603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it-IT" sz="2200" dirty="0">
                <a:latin typeface="Tw Cen MT" panose="020B0602020104020603" pitchFamily="34" charset="0"/>
                <a:ea typeface="+mj-ea"/>
                <a:cs typeface="+mj-cs"/>
              </a:rPr>
              <a:t>Le </a:t>
            </a:r>
            <a:r>
              <a:rPr lang="it-IT" sz="2200" dirty="0" err="1">
                <a:latin typeface="Tw Cen MT" panose="020B0602020104020603" pitchFamily="34" charset="0"/>
                <a:ea typeface="+mj-ea"/>
                <a:cs typeface="+mj-cs"/>
              </a:rPr>
              <a:t>Nationally</a:t>
            </a:r>
            <a:r>
              <a:rPr lang="it-IT" sz="2200" dirty="0">
                <a:latin typeface="Tw Cen MT" panose="020B0602020104020603" pitchFamily="34" charset="0"/>
                <a:ea typeface="+mj-ea"/>
                <a:cs typeface="+mj-cs"/>
              </a:rPr>
              <a:t> </a:t>
            </a:r>
            <a:r>
              <a:rPr lang="it-IT" sz="2200" dirty="0" err="1">
                <a:latin typeface="Tw Cen MT" panose="020B0602020104020603" pitchFamily="34" charset="0"/>
                <a:ea typeface="+mj-ea"/>
                <a:cs typeface="+mj-cs"/>
              </a:rPr>
              <a:t>determined</a:t>
            </a:r>
            <a:r>
              <a:rPr lang="it-IT" sz="2200" dirty="0">
                <a:latin typeface="Tw Cen MT" panose="020B0602020104020603" pitchFamily="34" charset="0"/>
                <a:ea typeface="+mj-ea"/>
                <a:cs typeface="+mj-cs"/>
              </a:rPr>
              <a:t> </a:t>
            </a:r>
            <a:r>
              <a:rPr lang="it-IT" sz="2200" dirty="0" err="1">
                <a:latin typeface="Tw Cen MT" panose="020B0602020104020603" pitchFamily="34" charset="0"/>
                <a:ea typeface="+mj-ea"/>
                <a:cs typeface="+mj-cs"/>
              </a:rPr>
              <a:t>Contributions</a:t>
            </a:r>
            <a:r>
              <a:rPr lang="it-IT" sz="2200" dirty="0">
                <a:latin typeface="Tw Cen MT" panose="020B0602020104020603" pitchFamily="34" charset="0"/>
                <a:ea typeface="+mj-ea"/>
                <a:cs typeface="+mj-cs"/>
              </a:rPr>
              <a:t>, ovvero dell’assenza di sanzioni</a:t>
            </a:r>
          </a:p>
          <a:p>
            <a:pPr>
              <a:spcBef>
                <a:spcPct val="0"/>
              </a:spcBef>
            </a:pPr>
            <a:endParaRPr lang="it-IT" sz="2200" dirty="0">
              <a:latin typeface="Tw Cen MT" panose="020B0602020104020603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it-IT" sz="2200" dirty="0">
                <a:latin typeface="Tw Cen MT" panose="020B0602020104020603" pitchFamily="34" charset="0"/>
                <a:ea typeface="+mj-ea"/>
                <a:cs typeface="+mj-cs"/>
              </a:rPr>
              <a:t>I tempi della politica (nazionale) e quelli del clima. The </a:t>
            </a:r>
            <a:r>
              <a:rPr lang="it-IT" sz="2200" dirty="0" err="1">
                <a:latin typeface="Tw Cen MT" panose="020B0602020104020603" pitchFamily="34" charset="0"/>
                <a:ea typeface="+mj-ea"/>
                <a:cs typeface="+mj-cs"/>
              </a:rPr>
              <a:t>Tragedy</a:t>
            </a:r>
            <a:r>
              <a:rPr lang="it-IT" sz="2200" dirty="0">
                <a:latin typeface="Tw Cen MT" panose="020B0602020104020603" pitchFamily="34" charset="0"/>
                <a:ea typeface="+mj-ea"/>
                <a:cs typeface="+mj-cs"/>
              </a:rPr>
              <a:t> of the Horizons (Carney)</a:t>
            </a:r>
          </a:p>
          <a:p>
            <a:pPr>
              <a:spcBef>
                <a:spcPct val="0"/>
              </a:spcBef>
            </a:pPr>
            <a:endParaRPr lang="it-IT" sz="2200" dirty="0">
              <a:latin typeface="Tw Cen MT" panose="020B0602020104020603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it-IT" sz="2200" dirty="0">
                <a:latin typeface="Tw Cen MT" panose="020B0602020104020603" pitchFamily="34" charset="0"/>
                <a:ea typeface="+mj-ea"/>
                <a:cs typeface="+mj-cs"/>
              </a:rPr>
              <a:t>Short </a:t>
            </a:r>
            <a:r>
              <a:rPr lang="it-IT" sz="2200" dirty="0" err="1">
                <a:latin typeface="Tw Cen MT" panose="020B0602020104020603" pitchFamily="34" charset="0"/>
                <a:ea typeface="+mj-ea"/>
                <a:cs typeface="+mj-cs"/>
              </a:rPr>
              <a:t>termism</a:t>
            </a:r>
            <a:r>
              <a:rPr lang="it-IT" sz="2200" dirty="0">
                <a:latin typeface="Tw Cen MT" panose="020B0602020104020603" pitchFamily="34" charset="0"/>
                <a:ea typeface="+mj-ea"/>
                <a:cs typeface="+mj-cs"/>
              </a:rPr>
              <a:t>. Tra genetica e politica</a:t>
            </a:r>
          </a:p>
          <a:p>
            <a:pPr>
              <a:spcBef>
                <a:spcPct val="0"/>
              </a:spcBef>
            </a:pPr>
            <a:endParaRPr lang="it-IT" sz="2200" dirty="0">
              <a:latin typeface="Tw Cen MT" panose="020B0602020104020603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it-IT" sz="2200" dirty="0">
                <a:latin typeface="Tw Cen MT" panose="020B0602020104020603" pitchFamily="34" charset="0"/>
                <a:ea typeface="+mj-ea"/>
                <a:cs typeface="+mj-cs"/>
              </a:rPr>
              <a:t>Il COP come unica istituzione di governo del clima. IL </a:t>
            </a:r>
            <a:r>
              <a:rPr lang="it-IT" sz="2200" dirty="0" err="1">
                <a:latin typeface="Tw Cen MT" panose="020B0602020104020603" pitchFamily="34" charset="0"/>
                <a:ea typeface="+mj-ea"/>
                <a:cs typeface="+mj-cs"/>
              </a:rPr>
              <a:t>Cop</a:t>
            </a:r>
            <a:r>
              <a:rPr lang="it-IT" sz="2200" dirty="0">
                <a:latin typeface="Tw Cen MT" panose="020B0602020104020603" pitchFamily="34" charset="0"/>
                <a:ea typeface="+mj-ea"/>
                <a:cs typeface="+mj-cs"/>
              </a:rPr>
              <a:t> 28 tra luci e ombre. </a:t>
            </a:r>
            <a:r>
              <a:rPr lang="it-IT" sz="2200" dirty="0" err="1">
                <a:latin typeface="Tw Cen MT" panose="020B0602020104020603" pitchFamily="34" charset="0"/>
                <a:ea typeface="+mj-ea"/>
                <a:cs typeface="+mj-cs"/>
              </a:rPr>
              <a:t>Transitioning</a:t>
            </a:r>
            <a:r>
              <a:rPr lang="it-IT" sz="2200" dirty="0">
                <a:latin typeface="Tw Cen MT" panose="020B0602020104020603" pitchFamily="34" charset="0"/>
                <a:ea typeface="+mj-ea"/>
                <a:cs typeface="+mj-cs"/>
              </a:rPr>
              <a:t> </a:t>
            </a:r>
            <a:r>
              <a:rPr lang="it-IT" sz="2200" dirty="0" err="1">
                <a:latin typeface="Tw Cen MT" panose="020B0602020104020603" pitchFamily="34" charset="0"/>
                <a:ea typeface="+mj-ea"/>
                <a:cs typeface="+mj-cs"/>
              </a:rPr>
              <a:t>away</a:t>
            </a:r>
            <a:r>
              <a:rPr lang="it-IT" sz="2200" dirty="0">
                <a:latin typeface="Tw Cen MT" panose="020B0602020104020603" pitchFamily="34" charset="0"/>
                <a:ea typeface="+mj-ea"/>
                <a:cs typeface="+mj-cs"/>
              </a:rPr>
              <a:t> e l’accordo sulle emissioni di metano.</a:t>
            </a:r>
            <a:endParaRPr lang="en-GB" sz="2200" dirty="0">
              <a:latin typeface="Tw Cen MT" panose="020B0602020104020603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80935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203C8-C1CF-2AA9-FEBA-3064D865D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C9C3F3-C26D-0B05-B2B7-AB70B6B2A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43467"/>
            <a:ext cx="10805160" cy="707886"/>
          </a:xfrm>
        </p:spPr>
        <p:txBody>
          <a:bodyPr>
            <a:normAutofit fontScale="90000"/>
          </a:bodyPr>
          <a:lstStyle/>
          <a:p>
            <a:r>
              <a:rPr lang="it-IT" dirty="0"/>
              <a:t>Global energy </a:t>
            </a:r>
            <a:r>
              <a:rPr lang="it-IT" dirty="0" err="1"/>
              <a:t>related</a:t>
            </a:r>
            <a:r>
              <a:rPr lang="it-IT" dirty="0"/>
              <a:t> co2 </a:t>
            </a:r>
            <a:r>
              <a:rPr lang="it-IT" dirty="0" err="1"/>
              <a:t>emissions</a:t>
            </a:r>
            <a:r>
              <a:rPr lang="it-IT" dirty="0"/>
              <a:t> and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annual</a:t>
            </a:r>
            <a:r>
              <a:rPr lang="it-IT" dirty="0"/>
              <a:t> </a:t>
            </a:r>
            <a:r>
              <a:rPr lang="it-IT" dirty="0" err="1"/>
              <a:t>change</a:t>
            </a:r>
            <a:r>
              <a:rPr lang="it-IT" dirty="0"/>
              <a:t> 1900 - 2023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F2E71BA-356A-625D-37BC-EE3F68B2FD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25</a:t>
            </a:fld>
            <a:endParaRPr lang="it-IT" noProof="0"/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B7B45908-FE96-0A22-CA46-41739BD94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905" y="1811743"/>
            <a:ext cx="6710189" cy="4528097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324421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428BD-E65B-CDC6-EE48-32D2C106A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9B0684-1322-46BC-F0BC-AEE1E79D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836712"/>
            <a:ext cx="10805160" cy="707886"/>
          </a:xfrm>
        </p:spPr>
        <p:txBody>
          <a:bodyPr/>
          <a:lstStyle/>
          <a:p>
            <a:r>
              <a:rPr lang="it-IT" sz="3600" dirty="0"/>
              <a:t>In marcia verso Bengodi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48F57BD-4C85-E443-67B4-50C5E98CB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26</a:t>
            </a:fld>
            <a:endParaRPr lang="it-IT" noProof="0"/>
          </a:p>
        </p:txBody>
      </p:sp>
      <p:sp>
        <p:nvSpPr>
          <p:cNvPr id="4" name="Segnaposto contenuto 12">
            <a:extLst>
              <a:ext uri="{FF2B5EF4-FFF2-40B4-BE49-F238E27FC236}">
                <a16:creationId xmlns:a16="http://schemas.microsoft.com/office/drawing/2014/main" id="{1435EB5C-5E53-11A9-5EA1-AEE7AD10BE94}"/>
              </a:ext>
            </a:extLst>
          </p:cNvPr>
          <p:cNvSpPr txBox="1">
            <a:spLocks/>
          </p:cNvSpPr>
          <p:nvPr/>
        </p:nvSpPr>
        <p:spPr>
          <a:xfrm>
            <a:off x="839416" y="2276872"/>
            <a:ext cx="10288693" cy="3660648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it-IT" sz="2400" dirty="0">
                <a:latin typeface="Tw Cen MT" panose="020B0602020104020603" pitchFamily="34" charset="0"/>
                <a:ea typeface="+mj-ea"/>
                <a:cs typeface="+mj-cs"/>
              </a:rPr>
              <a:t>Un mondo a fonti infinite alla fine del guado</a:t>
            </a:r>
          </a:p>
          <a:p>
            <a:pPr marL="0" indent="0">
              <a:spcBef>
                <a:spcPct val="0"/>
              </a:spcBef>
              <a:buNone/>
            </a:pPr>
            <a:endParaRPr lang="it-IT" sz="2400" dirty="0">
              <a:latin typeface="Tw Cen MT" panose="020B0602020104020603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it-IT" sz="2400" dirty="0">
                <a:latin typeface="Tw Cen MT" panose="020B0602020104020603" pitchFamily="34" charset="0"/>
                <a:ea typeface="+mj-ea"/>
                <a:cs typeface="+mj-cs"/>
              </a:rPr>
              <a:t>Il senso della sicurezza e quello del risparmio energetico</a:t>
            </a:r>
          </a:p>
          <a:p>
            <a:pPr>
              <a:spcBef>
                <a:spcPct val="0"/>
              </a:spcBef>
            </a:pPr>
            <a:endParaRPr lang="it-IT" sz="2400" dirty="0">
              <a:latin typeface="Tw Cen MT" panose="020B0602020104020603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it-IT" sz="2400" dirty="0">
                <a:latin typeface="Tw Cen MT" panose="020B0602020104020603" pitchFamily="34" charset="0"/>
                <a:ea typeface="+mj-ea"/>
                <a:cs typeface="+mj-cs"/>
              </a:rPr>
              <a:t>Difficoltà. Minerali, tecnologia, capitali, consenso</a:t>
            </a:r>
          </a:p>
          <a:p>
            <a:pPr>
              <a:spcBef>
                <a:spcPct val="0"/>
              </a:spcBef>
            </a:pPr>
            <a:endParaRPr lang="it-IT" sz="2400" dirty="0">
              <a:latin typeface="Tw Cen MT" panose="020B0602020104020603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it-IT" sz="2400" dirty="0">
                <a:latin typeface="Tw Cen MT" panose="020B0602020104020603" pitchFamily="34" charset="0"/>
                <a:ea typeface="+mj-ea"/>
                <a:cs typeface="+mj-cs"/>
              </a:rPr>
              <a:t>Efficienza energetica e comportamenti individuali</a:t>
            </a:r>
          </a:p>
          <a:p>
            <a:pPr marL="0" indent="0">
              <a:buNone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76428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95FE4-5D36-9A3B-034A-745C5A537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9BDD93-AC58-F193-81A6-8CB64B633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34" y="764704"/>
            <a:ext cx="11283814" cy="707886"/>
          </a:xfrm>
        </p:spPr>
        <p:txBody>
          <a:bodyPr>
            <a:normAutofit/>
          </a:bodyPr>
          <a:lstStyle/>
          <a:p>
            <a:r>
              <a:rPr lang="it-IT" sz="3600" dirty="0"/>
              <a:t>Il guado inquinato, ovvero la difficoltà ambientale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863A9F0-82E3-A567-92C0-D648DF0B1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27</a:t>
            </a:fld>
            <a:endParaRPr lang="it-IT" noProof="0"/>
          </a:p>
        </p:txBody>
      </p:sp>
      <p:sp>
        <p:nvSpPr>
          <p:cNvPr id="4" name="Segnaposto contenuto 12">
            <a:extLst>
              <a:ext uri="{FF2B5EF4-FFF2-40B4-BE49-F238E27FC236}">
                <a16:creationId xmlns:a16="http://schemas.microsoft.com/office/drawing/2014/main" id="{EAB1972C-DF7B-C1EF-8A12-4E06CE964149}"/>
              </a:ext>
            </a:extLst>
          </p:cNvPr>
          <p:cNvSpPr txBox="1">
            <a:spLocks/>
          </p:cNvSpPr>
          <p:nvPr/>
        </p:nvSpPr>
        <p:spPr>
          <a:xfrm>
            <a:off x="931069" y="1628800"/>
            <a:ext cx="10288693" cy="4968552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it-IT" sz="2200" dirty="0">
                <a:latin typeface="Tw Cen MT" panose="020B0602020104020603" pitchFamily="34" charset="0"/>
                <a:ea typeface="+mj-ea"/>
                <a:cs typeface="+mj-cs"/>
              </a:rPr>
              <a:t>Dal giacimento alla miniera. I minerali della transizione</a:t>
            </a:r>
          </a:p>
          <a:p>
            <a:pPr marL="0" indent="0">
              <a:spcBef>
                <a:spcPct val="0"/>
              </a:spcBef>
              <a:buNone/>
            </a:pPr>
            <a:endParaRPr lang="it-IT" sz="2200" dirty="0">
              <a:latin typeface="Tw Cen MT" panose="020B0602020104020603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it-IT" sz="2200" dirty="0">
                <a:latin typeface="Tw Cen MT" panose="020B0602020104020603" pitchFamily="34" charset="0"/>
                <a:ea typeface="+mj-ea"/>
                <a:cs typeface="+mj-cs"/>
              </a:rPr>
              <a:t>I minerali che da fonti si fanno convertitori</a:t>
            </a:r>
          </a:p>
          <a:p>
            <a:pPr marL="0" indent="0">
              <a:spcBef>
                <a:spcPct val="0"/>
              </a:spcBef>
              <a:buNone/>
            </a:pPr>
            <a:endParaRPr lang="it-IT" sz="2200" dirty="0">
              <a:latin typeface="Tw Cen MT" panose="020B0602020104020603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it-IT" sz="2200" dirty="0">
                <a:latin typeface="Tw Cen MT" panose="020B0602020104020603" pitchFamily="34" charset="0"/>
                <a:ea typeface="+mj-ea"/>
                <a:cs typeface="+mj-cs"/>
              </a:rPr>
              <a:t>«Rare» non sta per raro. Sta per bassa concentrazione nella roccia</a:t>
            </a:r>
          </a:p>
          <a:p>
            <a:pPr marL="0" indent="0">
              <a:spcBef>
                <a:spcPct val="0"/>
              </a:spcBef>
              <a:buNone/>
            </a:pPr>
            <a:endParaRPr lang="it-IT" sz="2200" dirty="0">
              <a:latin typeface="Tw Cen MT" panose="020B0602020104020603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it-IT" sz="2200" dirty="0">
                <a:latin typeface="Tw Cen MT" panose="020B0602020104020603" pitchFamily="34" charset="0"/>
                <a:ea typeface="+mj-ea"/>
                <a:cs typeface="+mj-cs"/>
              </a:rPr>
              <a:t>La bassa concentrazione spesso impone l’estrazione in open pit, i.e. a cielo aperto, con conseguenze devastanti per l’ambiente circostante</a:t>
            </a:r>
          </a:p>
          <a:p>
            <a:pPr marL="0" indent="0">
              <a:spcBef>
                <a:spcPct val="0"/>
              </a:spcBef>
              <a:buNone/>
            </a:pPr>
            <a:endParaRPr lang="it-IT" sz="2200" dirty="0">
              <a:latin typeface="Tw Cen MT" panose="020B0602020104020603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it-IT" sz="2200" dirty="0">
                <a:latin typeface="Tw Cen MT" panose="020B0602020104020603" pitchFamily="34" charset="0"/>
                <a:ea typeface="+mj-ea"/>
                <a:cs typeface="+mj-cs"/>
              </a:rPr>
              <a:t>La devastazione può essere prevenuta solo da nuove tecnologie e/o dal raggiungimento di una sufficiente capacità di riciclo</a:t>
            </a:r>
          </a:p>
          <a:p>
            <a:pPr marL="0" indent="0">
              <a:spcBef>
                <a:spcPct val="0"/>
              </a:spcBef>
              <a:buNone/>
            </a:pPr>
            <a:endParaRPr lang="it-IT" sz="2200" dirty="0">
              <a:latin typeface="Tw Cen MT" panose="020B0602020104020603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it-IT" sz="2200" dirty="0">
                <a:latin typeface="Tw Cen MT" panose="020B0602020104020603" pitchFamily="34" charset="0"/>
                <a:ea typeface="+mj-ea"/>
                <a:cs typeface="+mj-cs"/>
              </a:rPr>
              <a:t>La domanda nel breve è destinata a esplodere e cambia comunque già d’ora la geopolitica del minerale</a:t>
            </a:r>
          </a:p>
          <a:p>
            <a:pPr marL="0" indent="0">
              <a:buNone/>
            </a:pP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2271566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3758C-747B-EB89-0794-9C0716534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19F3BF-4540-1686-B1BD-9241E8E8B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43467"/>
            <a:ext cx="10805160" cy="707886"/>
          </a:xfrm>
        </p:spPr>
        <p:txBody>
          <a:bodyPr>
            <a:normAutofit fontScale="90000"/>
          </a:bodyPr>
          <a:lstStyle/>
          <a:p>
            <a:r>
              <a:rPr lang="it-IT" dirty="0"/>
              <a:t>La crescita della domanda annuale 2023/2040</a:t>
            </a:r>
            <a:br>
              <a:rPr lang="it-IT" dirty="0"/>
            </a:br>
            <a:r>
              <a:rPr lang="it-IT" sz="2700" dirty="0"/>
              <a:t>(migliaia di tonnellate)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2F6915B-B99C-F159-9BAA-D6854C402D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28</a:t>
            </a:fld>
            <a:endParaRPr lang="it-IT" noProof="0"/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BFC0BE2C-9F7B-8138-6DD3-721E2117E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1662753"/>
            <a:ext cx="6965504" cy="4748436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593980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1310F-EBD7-0B86-CFBA-5320EE200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5B2BD8-1BE3-0732-CF38-E90F3E820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92696"/>
            <a:ext cx="10805160" cy="707886"/>
          </a:xfrm>
        </p:spPr>
        <p:txBody>
          <a:bodyPr>
            <a:noAutofit/>
          </a:bodyPr>
          <a:lstStyle/>
          <a:p>
            <a:r>
              <a:rPr lang="it-IT" sz="2600" dirty="0"/>
              <a:t>Geopolitica del minerale Come cambiano i produttori e la capacità di raffinazione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E6F32FB-C7AE-F09F-C6DA-26A70C499D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29</a:t>
            </a:fld>
            <a:endParaRPr lang="it-IT" noProof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39B3C09-57E6-15B6-5C36-25A7853FB6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7"/>
          <a:stretch/>
        </p:blipFill>
        <p:spPr>
          <a:xfrm>
            <a:off x="1271464" y="1484784"/>
            <a:ext cx="9421077" cy="4394928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920790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6D4CD-7FA1-BB7C-0F4C-E4D4F20CF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24312C-F92B-0F77-974D-0F3A4D8BE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La forma sociale del cacciatore raccoglitore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CEE858B-E006-8486-D22C-ACE2E6027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3</a:t>
            </a:fld>
            <a:endParaRPr lang="it-IT" noProof="0"/>
          </a:p>
        </p:txBody>
      </p:sp>
      <p:sp>
        <p:nvSpPr>
          <p:cNvPr id="4" name="Segnaposto contenuto 12">
            <a:extLst>
              <a:ext uri="{FF2B5EF4-FFF2-40B4-BE49-F238E27FC236}">
                <a16:creationId xmlns:a16="http://schemas.microsoft.com/office/drawing/2014/main" id="{B392845A-C8D8-FE21-3F67-836F5CF199F5}"/>
              </a:ext>
            </a:extLst>
          </p:cNvPr>
          <p:cNvSpPr txBox="1">
            <a:spLocks/>
          </p:cNvSpPr>
          <p:nvPr/>
        </p:nvSpPr>
        <p:spPr>
          <a:xfrm>
            <a:off x="779928" y="1988840"/>
            <a:ext cx="10288693" cy="4248472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Fonte – convertitore – lavoro utile</a:t>
            </a:r>
          </a:p>
          <a:p>
            <a:r>
              <a:rPr lang="it-IT" sz="2400" dirty="0"/>
              <a:t>La modalità di impossessamento/addomesticamento della fonte guida l’evoluzione genetica e quella sociale</a:t>
            </a:r>
          </a:p>
          <a:p>
            <a:r>
              <a:rPr lang="it-IT" sz="2400" dirty="0"/>
              <a:t>Caccia, raccolta e aggregazione tribù/clan (la funzionalità dell’esser pochi)</a:t>
            </a:r>
          </a:p>
          <a:p>
            <a:r>
              <a:rPr lang="it-IT" sz="2400" dirty="0" err="1"/>
              <a:t>Megafauna</a:t>
            </a:r>
            <a:r>
              <a:rPr lang="it-IT" sz="2400" dirty="0"/>
              <a:t> e organizzazione collettiva</a:t>
            </a:r>
          </a:p>
          <a:p>
            <a:r>
              <a:rPr lang="it-IT" sz="2400" dirty="0"/>
              <a:t>Divisione del lavoro uomo/donna </a:t>
            </a:r>
          </a:p>
          <a:p>
            <a:r>
              <a:rPr lang="it-IT" sz="2400" dirty="0"/>
              <a:t>Figli e demografia del nomade</a:t>
            </a:r>
          </a:p>
          <a:p>
            <a:r>
              <a:rPr lang="it-IT" sz="2400" dirty="0" err="1"/>
              <a:t>Leisure</a:t>
            </a:r>
            <a:r>
              <a:rPr lang="it-IT" sz="2400" dirty="0"/>
              <a:t> time (impossibilità di accumulare)</a:t>
            </a:r>
          </a:p>
          <a:p>
            <a:r>
              <a:rPr lang="it-IT" sz="2400" dirty="0"/>
              <a:t>Uso del fuoco a fini non produttivi e cultura del focolare (assemblearismo)</a:t>
            </a:r>
          </a:p>
          <a:p>
            <a:pPr marL="0" indent="0">
              <a:buNone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859383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58DC7-D90D-38DC-FB14-47025BF7D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5C7BA4-ED46-6ED7-E5E2-380E357B6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43467"/>
            <a:ext cx="10805160" cy="707886"/>
          </a:xfrm>
        </p:spPr>
        <p:txBody>
          <a:bodyPr>
            <a:normAutofit/>
          </a:bodyPr>
          <a:lstStyle/>
          <a:p>
            <a:r>
              <a:rPr lang="it-IT" dirty="0"/>
              <a:t>I minerali critici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A087868-DA58-35F8-1C19-4790EC6F9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30</a:t>
            </a:fld>
            <a:endParaRPr lang="it-IT" noProof="0"/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B1CC86E9-B200-188F-CE7A-B8F1E0C6D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484784"/>
            <a:ext cx="7786844" cy="4947069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491526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AF12A-07CC-8AA9-3258-5A60313BA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3B76F79-E5AD-8AA6-6B54-27F73FC79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37" y="0"/>
            <a:ext cx="11875325" cy="6858000"/>
          </a:xfrm>
          <a:prstGeom prst="rect">
            <a:avLst/>
          </a:prstGeom>
          <a:noFill/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45DC0A7-EB39-69EE-11BE-678AF0EB6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4FAB73BC-B049-4115-A692-8D63A059BFB8}" type="slidenum">
              <a:rPr lang="it-IT" noProof="0" smtClean="0"/>
              <a:pPr rtl="0">
                <a:spcAft>
                  <a:spcPts val="600"/>
                </a:spcAft>
              </a:pPr>
              <a:t>31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AA23426-2091-38C1-3A22-046B1F6B0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52400"/>
            <a:ext cx="11106150" cy="518160"/>
          </a:xfrm>
        </p:spPr>
        <p:txBody>
          <a:bodyPr anchor="ctr">
            <a:normAutofit/>
          </a:bodyPr>
          <a:lstStyle/>
          <a:p>
            <a:r>
              <a:rPr lang="it-IT" sz="2900" dirty="0"/>
              <a:t>Estrarre per la transizione - </a:t>
            </a:r>
            <a:r>
              <a:rPr lang="it-IT" sz="2900" dirty="0" err="1"/>
              <a:t>Bayan</a:t>
            </a:r>
            <a:r>
              <a:rPr lang="it-IT" sz="2900" dirty="0"/>
              <a:t> </a:t>
            </a:r>
            <a:r>
              <a:rPr lang="it-IT" sz="2900" dirty="0" err="1"/>
              <a:t>obu</a:t>
            </a:r>
            <a:r>
              <a:rPr lang="it-IT" sz="2900" dirty="0"/>
              <a:t>, Mongolia</a:t>
            </a:r>
          </a:p>
        </p:txBody>
      </p:sp>
    </p:spTree>
    <p:extLst>
      <p:ext uri="{BB962C8B-B14F-4D97-AF65-F5344CB8AC3E}">
        <p14:creationId xmlns:p14="http://schemas.microsoft.com/office/powerpoint/2010/main" val="11451824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8C4DE-C471-F1A6-E8A0-7C7931A01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43A479-E506-1564-33B1-C7EC68694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20" y="920480"/>
            <a:ext cx="10805160" cy="707886"/>
          </a:xfrm>
        </p:spPr>
        <p:txBody>
          <a:bodyPr>
            <a:normAutofit/>
          </a:bodyPr>
          <a:lstStyle/>
          <a:p>
            <a:r>
              <a:rPr lang="it-IT" dirty="0"/>
              <a:t>La difficoltà tecnologica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4993DB9-9BF2-C602-3CA9-664963797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32</a:t>
            </a:fld>
            <a:endParaRPr lang="it-IT" noProof="0"/>
          </a:p>
        </p:txBody>
      </p:sp>
      <p:sp>
        <p:nvSpPr>
          <p:cNvPr id="4" name="Segnaposto contenuto 12">
            <a:extLst>
              <a:ext uri="{FF2B5EF4-FFF2-40B4-BE49-F238E27FC236}">
                <a16:creationId xmlns:a16="http://schemas.microsoft.com/office/drawing/2014/main" id="{AE02C3C0-9DD2-9C3F-D09D-D72B8D627C1F}"/>
              </a:ext>
            </a:extLst>
          </p:cNvPr>
          <p:cNvSpPr txBox="1">
            <a:spLocks/>
          </p:cNvSpPr>
          <p:nvPr/>
        </p:nvSpPr>
        <p:spPr>
          <a:xfrm>
            <a:off x="839416" y="2276872"/>
            <a:ext cx="10288693" cy="3660648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it-IT" sz="2400" dirty="0">
                <a:latin typeface="Tw Cen MT" panose="020B0602020104020603" pitchFamily="34" charset="0"/>
                <a:ea typeface="+mj-ea"/>
                <a:cs typeface="+mj-cs"/>
              </a:rPr>
              <a:t>Densità energetica e densità di potenza. Da più a meno denso</a:t>
            </a:r>
          </a:p>
          <a:p>
            <a:pPr>
              <a:spcBef>
                <a:spcPct val="0"/>
              </a:spcBef>
            </a:pPr>
            <a:endParaRPr lang="it-IT" sz="2400" dirty="0">
              <a:latin typeface="Tw Cen MT" panose="020B0602020104020603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it-IT" sz="2400" dirty="0">
                <a:latin typeface="Tw Cen MT" panose="020B0602020104020603" pitchFamily="34" charset="0"/>
                <a:ea typeface="+mj-ea"/>
                <a:cs typeface="+mj-cs"/>
              </a:rPr>
              <a:t>Intermittenza e sistemi di accumulo</a:t>
            </a:r>
          </a:p>
          <a:p>
            <a:pPr>
              <a:spcBef>
                <a:spcPct val="0"/>
              </a:spcBef>
            </a:pPr>
            <a:endParaRPr lang="it-IT" sz="2400" dirty="0">
              <a:latin typeface="Tw Cen MT" panose="020B0602020104020603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it-IT" sz="2400" dirty="0">
                <a:latin typeface="Tw Cen MT" panose="020B0602020104020603" pitchFamily="34" charset="0"/>
                <a:ea typeface="+mj-ea"/>
                <a:cs typeface="+mj-cs"/>
              </a:rPr>
              <a:t>Il futuro elettrico e i settori hard to abate</a:t>
            </a:r>
          </a:p>
          <a:p>
            <a:pPr>
              <a:spcBef>
                <a:spcPct val="0"/>
              </a:spcBef>
            </a:pPr>
            <a:endParaRPr lang="it-IT" sz="2400" dirty="0">
              <a:latin typeface="Tw Cen MT" panose="020B0602020104020603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it-IT" sz="2400" dirty="0">
                <a:latin typeface="Tw Cen MT" panose="020B0602020104020603" pitchFamily="34" charset="0"/>
                <a:ea typeface="+mj-ea"/>
                <a:cs typeface="+mj-cs"/>
              </a:rPr>
              <a:t>La tecnologia che c’è, quella che modelliamo, e quella che verrà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617828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42D25-4312-BF22-86F9-231E538C5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6B1F72-8652-89AA-37A0-7D5227B7C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990600"/>
            <a:ext cx="10874424" cy="707886"/>
          </a:xfrm>
        </p:spPr>
        <p:txBody>
          <a:bodyPr>
            <a:normAutofit/>
          </a:bodyPr>
          <a:lstStyle/>
          <a:p>
            <a:r>
              <a:rPr lang="it-IT" dirty="0"/>
              <a:t>Parentesi. Il fossile nella transizione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C2862B3-F1D9-7476-0508-25671E051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33</a:t>
            </a:fld>
            <a:endParaRPr lang="it-IT" noProof="0"/>
          </a:p>
        </p:txBody>
      </p:sp>
      <p:sp>
        <p:nvSpPr>
          <p:cNvPr id="4" name="Segnaposto contenuto 12">
            <a:extLst>
              <a:ext uri="{FF2B5EF4-FFF2-40B4-BE49-F238E27FC236}">
                <a16:creationId xmlns:a16="http://schemas.microsoft.com/office/drawing/2014/main" id="{18B98057-323D-EEF3-6A71-B0972B86F2AC}"/>
              </a:ext>
            </a:extLst>
          </p:cNvPr>
          <p:cNvSpPr txBox="1">
            <a:spLocks/>
          </p:cNvSpPr>
          <p:nvPr/>
        </p:nvSpPr>
        <p:spPr>
          <a:xfrm>
            <a:off x="839416" y="2060848"/>
            <a:ext cx="10288693" cy="3660648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Scenari e picchi di domani. Tra </a:t>
            </a:r>
            <a:r>
              <a:rPr lang="it-IT" sz="2400" dirty="0" err="1"/>
              <a:t>stranded</a:t>
            </a:r>
            <a:r>
              <a:rPr lang="it-IT" sz="2400" dirty="0"/>
              <a:t> assets e schizzi di prezzo</a:t>
            </a:r>
          </a:p>
          <a:p>
            <a:endParaRPr lang="it-IT" sz="2400" dirty="0"/>
          </a:p>
          <a:p>
            <a:r>
              <a:rPr lang="it-IT" sz="2400" dirty="0"/>
              <a:t>Attraversare il guado in sicurezza. La sicurezza come ridondanza</a:t>
            </a:r>
          </a:p>
          <a:p>
            <a:endParaRPr lang="it-IT" sz="2400" dirty="0"/>
          </a:p>
          <a:p>
            <a:r>
              <a:rPr lang="it-IT" sz="2400" dirty="0"/>
              <a:t>Investire a tariffa o a capitale di rischio</a:t>
            </a:r>
          </a:p>
          <a:p>
            <a:endParaRPr lang="it-IT" sz="2400" dirty="0"/>
          </a:p>
          <a:p>
            <a:r>
              <a:rPr lang="it-IT" sz="2400" dirty="0"/>
              <a:t>Capacità produttiva, consumi e prezzo</a:t>
            </a:r>
          </a:p>
          <a:p>
            <a:pPr marL="0" indent="0">
              <a:buNone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344913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29D03-0904-828D-ADFE-9509E0B5B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56A7B5-C5DA-CC81-7374-AB2B3E11A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43467"/>
            <a:ext cx="10805160" cy="707886"/>
          </a:xfrm>
        </p:spPr>
        <p:txBody>
          <a:bodyPr>
            <a:normAutofit/>
          </a:bodyPr>
          <a:lstStyle/>
          <a:p>
            <a:r>
              <a:rPr lang="it-IT" dirty="0"/>
              <a:t>Consumo combustibili fossili (IEA/STEPS)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F9302A8-7D0E-7CBD-10AE-94BAAAD80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34</a:t>
            </a:fld>
            <a:endParaRPr lang="it-IT" noProof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807A953-9CE0-B2BA-0699-20760EC66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1628800"/>
            <a:ext cx="8767124" cy="4222314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7487223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37730-EA21-5E79-3296-E9F10832F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51BAF2-4162-1C8E-FA93-CAFFB937C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764704"/>
            <a:ext cx="10805160" cy="707886"/>
          </a:xfrm>
        </p:spPr>
        <p:txBody>
          <a:bodyPr>
            <a:normAutofit/>
          </a:bodyPr>
          <a:lstStyle/>
          <a:p>
            <a:r>
              <a:rPr lang="it-IT" dirty="0"/>
              <a:t>La difficoltà economica - Debito e decarbonizzazione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A1CAAED-2CEE-11EB-55C1-AE33435D64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35</a:t>
            </a:fld>
            <a:endParaRPr lang="it-IT" noProof="0"/>
          </a:p>
        </p:txBody>
      </p:sp>
      <p:sp>
        <p:nvSpPr>
          <p:cNvPr id="4" name="Segnaposto contenuto 12">
            <a:extLst>
              <a:ext uri="{FF2B5EF4-FFF2-40B4-BE49-F238E27FC236}">
                <a16:creationId xmlns:a16="http://schemas.microsoft.com/office/drawing/2014/main" id="{FBA226E8-AC12-F69F-FC6A-76130CD150B3}"/>
              </a:ext>
            </a:extLst>
          </p:cNvPr>
          <p:cNvSpPr txBox="1">
            <a:spLocks/>
          </p:cNvSpPr>
          <p:nvPr/>
        </p:nvSpPr>
        <p:spPr>
          <a:xfrm>
            <a:off x="779928" y="1598676"/>
            <a:ext cx="10932696" cy="521470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200" dirty="0"/>
              <a:t>La decarbonizzazione presuppone sostegno statale </a:t>
            </a:r>
          </a:p>
          <a:p>
            <a:endParaRPr lang="it-IT" sz="2200" dirty="0"/>
          </a:p>
          <a:p>
            <a:r>
              <a:rPr lang="it-IT" sz="2200" dirty="0"/>
              <a:t>Source of </a:t>
            </a:r>
            <a:r>
              <a:rPr lang="it-IT" sz="2200" dirty="0" err="1"/>
              <a:t>finance</a:t>
            </a:r>
            <a:r>
              <a:rPr lang="it-IT" sz="2200" dirty="0"/>
              <a:t> v. risk </a:t>
            </a:r>
            <a:r>
              <a:rPr lang="it-IT" sz="2200" dirty="0" err="1"/>
              <a:t>allocation</a:t>
            </a:r>
            <a:r>
              <a:rPr lang="it-IT" sz="2200" dirty="0"/>
              <a:t>. Quali che siano le forme del sostegno, l’investitore di rischio in ultima istanza è il contribuente. </a:t>
            </a:r>
          </a:p>
          <a:p>
            <a:endParaRPr lang="it-IT" sz="2200" dirty="0"/>
          </a:p>
          <a:p>
            <a:r>
              <a:rPr lang="it-IT" sz="2200" dirty="0"/>
              <a:t>I capitali abbondano ma vogliono essere garantiti. Dove c’è sussidio c’è impresa</a:t>
            </a:r>
          </a:p>
          <a:p>
            <a:endParaRPr lang="it-IT" sz="2200" dirty="0"/>
          </a:p>
          <a:p>
            <a:r>
              <a:rPr lang="it-IT" sz="2200" dirty="0"/>
              <a:t>La resurrezione di Keynes. Può lo stampar moneta essere infinito? Dell’uso della spesa in funzione dei suoi moltiplicatori</a:t>
            </a:r>
          </a:p>
          <a:p>
            <a:endParaRPr lang="it-IT" sz="2200" dirty="0"/>
          </a:p>
          <a:p>
            <a:r>
              <a:rPr lang="it-IT" sz="2200" dirty="0"/>
              <a:t> Ragionare di metriche costi/benefici. Tra mitigazione e adattamento, ovvero tra idrogeno e invasi</a:t>
            </a:r>
          </a:p>
          <a:p>
            <a:pPr marL="0" indent="0">
              <a:buNone/>
            </a:pP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11491857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8EF77-01A2-521D-6583-8584B8F3E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F85325-CF35-ADE8-44DD-08909D487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43467"/>
            <a:ext cx="10805160" cy="707886"/>
          </a:xfrm>
        </p:spPr>
        <p:txBody>
          <a:bodyPr>
            <a:normAutofit/>
          </a:bodyPr>
          <a:lstStyle/>
          <a:p>
            <a:r>
              <a:rPr lang="en-US" dirty="0"/>
              <a:t>The trillion dollars game (IRENA)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27B6512-8995-0173-6C6E-538C1675F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36</a:t>
            </a:fld>
            <a:endParaRPr lang="it-IT" noProof="0"/>
          </a:p>
        </p:txBody>
      </p:sp>
      <p:pic>
        <p:nvPicPr>
          <p:cNvPr id="4" name="Segnaposto contenuto 5">
            <a:extLst>
              <a:ext uri="{FF2B5EF4-FFF2-40B4-BE49-F238E27FC236}">
                <a16:creationId xmlns:a16="http://schemas.microsoft.com/office/drawing/2014/main" id="{74100EA0-ECB9-D1D6-07B0-B743DE9999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2"/>
          <a:stretch/>
        </p:blipFill>
        <p:spPr>
          <a:xfrm>
            <a:off x="1231853" y="1825625"/>
            <a:ext cx="4649813" cy="4351338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6" name="Segnaposto contenuto 7">
            <a:extLst>
              <a:ext uri="{FF2B5EF4-FFF2-40B4-BE49-F238E27FC236}">
                <a16:creationId xmlns:a16="http://schemas.microsoft.com/office/drawing/2014/main" id="{56FEE26C-A76C-53C4-960F-8BCF7147E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528" y="1825625"/>
            <a:ext cx="3498943" cy="4351338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0495137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48AEC-9EBB-EA96-878F-22EA2F8FB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4DD400-BFAE-C96A-3893-FFB2685A8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La difficoltà sociale - </a:t>
            </a:r>
            <a:r>
              <a:rPr lang="it-IT" sz="4000" dirty="0"/>
              <a:t>Eguaglianza e decarbonizzazione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45F5C9F-01C6-4A63-DBB2-46E439EB7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37</a:t>
            </a:fld>
            <a:endParaRPr lang="it-IT" noProof="0"/>
          </a:p>
        </p:txBody>
      </p:sp>
      <p:sp>
        <p:nvSpPr>
          <p:cNvPr id="4" name="Segnaposto contenuto 12">
            <a:extLst>
              <a:ext uri="{FF2B5EF4-FFF2-40B4-BE49-F238E27FC236}">
                <a16:creationId xmlns:a16="http://schemas.microsoft.com/office/drawing/2014/main" id="{A5D814EB-AE98-BBCD-D734-9E2030690E16}"/>
              </a:ext>
            </a:extLst>
          </p:cNvPr>
          <p:cNvSpPr txBox="1">
            <a:spLocks/>
          </p:cNvSpPr>
          <p:nvPr/>
        </p:nvSpPr>
        <p:spPr>
          <a:xfrm>
            <a:off x="774964" y="1916832"/>
            <a:ext cx="11089232" cy="3660648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La transizione non è un pasto gratis. Costa e ci costa</a:t>
            </a:r>
          </a:p>
          <a:p>
            <a:r>
              <a:rPr lang="it-IT" sz="2400" dirty="0"/>
              <a:t>La transizione è capitale + tecnologia + consenso . Senza consenso il processo rischia di arenarsi</a:t>
            </a:r>
          </a:p>
          <a:p>
            <a:r>
              <a:rPr lang="it-IT" sz="2400" dirty="0"/>
              <a:t>Gli strumenti statali. Divieto, sussidio/incentivo, tassazione e il loro effetto a breve sui prezzi</a:t>
            </a:r>
          </a:p>
          <a:p>
            <a:r>
              <a:rPr lang="it-IT" sz="2400" dirty="0"/>
              <a:t>Il guado verso Bengodi. L’esternalità e l’energia che costa (temporaneamente) di più. Un carbon price mal costruito può diventare l’equivalente di una tassazione al consumo di natura recessiva</a:t>
            </a:r>
          </a:p>
          <a:p>
            <a:r>
              <a:rPr lang="it-IT" sz="2400" dirty="0"/>
              <a:t>Decrescita, gilet gialli e agricoltori</a:t>
            </a:r>
          </a:p>
          <a:p>
            <a:r>
              <a:rPr lang="it-IT" sz="2400" dirty="0"/>
              <a:t>«</a:t>
            </a:r>
            <a:r>
              <a:rPr lang="it-IT" sz="2400" dirty="0" err="1"/>
              <a:t>Effectively</a:t>
            </a:r>
            <a:r>
              <a:rPr lang="it-IT" sz="2400" dirty="0"/>
              <a:t> </a:t>
            </a:r>
            <a:r>
              <a:rPr lang="it-IT" sz="2400" dirty="0" err="1"/>
              <a:t>fighting</a:t>
            </a:r>
            <a:r>
              <a:rPr lang="it-IT" sz="2400" dirty="0"/>
              <a:t> </a:t>
            </a:r>
            <a:r>
              <a:rPr lang="it-IT" sz="2400" dirty="0" err="1"/>
              <a:t>climate</a:t>
            </a:r>
            <a:r>
              <a:rPr lang="it-IT" sz="2400" dirty="0"/>
              <a:t> </a:t>
            </a:r>
            <a:r>
              <a:rPr lang="it-IT" sz="2400" dirty="0" err="1"/>
              <a:t>change</a:t>
            </a:r>
            <a:r>
              <a:rPr lang="it-IT" sz="2400" dirty="0"/>
              <a:t> </a:t>
            </a:r>
            <a:r>
              <a:rPr lang="it-IT" sz="2400" dirty="0" err="1"/>
              <a:t>implies</a:t>
            </a:r>
            <a:r>
              <a:rPr lang="it-IT" sz="2400" dirty="0"/>
              <a:t> more </a:t>
            </a:r>
            <a:r>
              <a:rPr lang="it-IT" sz="2400" dirty="0" err="1"/>
              <a:t>growth</a:t>
            </a:r>
            <a:r>
              <a:rPr lang="it-IT" sz="2400" dirty="0"/>
              <a:t>,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less</a:t>
            </a:r>
            <a:r>
              <a:rPr lang="it-IT" sz="2400" dirty="0"/>
              <a:t>»</a:t>
            </a:r>
          </a:p>
          <a:p>
            <a:pPr marL="0" indent="0">
              <a:buNone/>
            </a:pPr>
            <a:endParaRPr lang="it-IT" dirty="0">
              <a:solidFill>
                <a:srgbClr val="008736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540186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BB0F2D-45BE-177D-4F9D-CBD00FF95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Carbon Price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B43B0C7-B1E0-5C53-0E76-217754336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38</a:t>
            </a:fld>
            <a:endParaRPr lang="it-IT" noProof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B3C7CE9-82F3-39A6-8DB9-698B4072E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898" y="1988840"/>
            <a:ext cx="8192643" cy="422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858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F0D2A-6F01-14A2-D891-1B97CD70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C24D39-36F8-A7C2-EE0D-268BEFC51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Climate</a:t>
            </a:r>
            <a:r>
              <a:rPr lang="it-IT" dirty="0"/>
              <a:t> policy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foreign</a:t>
            </a:r>
            <a:r>
              <a:rPr lang="it-IT" dirty="0"/>
              <a:t> policy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7553424-3658-25A5-99F4-D31EDB30B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39</a:t>
            </a:fld>
            <a:endParaRPr lang="it-IT" noProof="0"/>
          </a:p>
        </p:txBody>
      </p:sp>
      <p:sp>
        <p:nvSpPr>
          <p:cNvPr id="4" name="Segnaposto contenuto 12">
            <a:extLst>
              <a:ext uri="{FF2B5EF4-FFF2-40B4-BE49-F238E27FC236}">
                <a16:creationId xmlns:a16="http://schemas.microsoft.com/office/drawing/2014/main" id="{839D8623-935C-B148-F3EA-EA8F1C7EF9D8}"/>
              </a:ext>
            </a:extLst>
          </p:cNvPr>
          <p:cNvSpPr txBox="1">
            <a:spLocks/>
          </p:cNvSpPr>
          <p:nvPr/>
        </p:nvSpPr>
        <p:spPr>
          <a:xfrm>
            <a:off x="766928" y="1916832"/>
            <a:ext cx="10729192" cy="3660648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Stati nazionali, emissioni globali e il futuro d’Africa. Una questione anche demografica</a:t>
            </a:r>
          </a:p>
          <a:p>
            <a:endParaRPr lang="it-IT" sz="2400" dirty="0"/>
          </a:p>
          <a:p>
            <a:r>
              <a:rPr lang="it-IT" sz="2400" dirty="0"/>
              <a:t>La decarbonizzazione e la migrazione petrolifera. La politica e il cambiamento del modello di sviluppo basato sulla rendita petrolifera.</a:t>
            </a:r>
          </a:p>
          <a:p>
            <a:endParaRPr lang="it-IT" sz="2400" dirty="0"/>
          </a:p>
          <a:p>
            <a:r>
              <a:rPr lang="it-IT" sz="2400" dirty="0"/>
              <a:t>Il migrante climatico. Acqua e temperatura sempre più alte. Superfici popolate che diventano inabitabili. Chi dice al 2050 150 milioni di profughi e chi oltre un miliardo (a ciascuno i suoi modelli). Il rischio di una catastrofe sociale e il non fare sovrano</a:t>
            </a:r>
          </a:p>
          <a:p>
            <a:pPr marL="0" indent="0">
              <a:buNone/>
            </a:pPr>
            <a:endParaRPr lang="it-IT" sz="2400" dirty="0">
              <a:solidFill>
                <a:srgbClr val="008736"/>
              </a:solidFill>
            </a:endParaRPr>
          </a:p>
          <a:p>
            <a:pPr marL="0" indent="0">
              <a:buNone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755293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9B1CF-0267-4CC3-A771-DDEF9B2AB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alute: per comprendere la genesi di molte malattie dobbiamo dare uno  sguardo al Paleolitico!">
            <a:extLst>
              <a:ext uri="{FF2B5EF4-FFF2-40B4-BE49-F238E27FC236}">
                <a16:creationId xmlns:a16="http://schemas.microsoft.com/office/drawing/2014/main" id="{A1682DCF-2308-34D3-B8CB-76CE6836B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1" b="11141"/>
          <a:stretch/>
        </p:blipFill>
        <p:spPr bwMode="auto">
          <a:xfrm>
            <a:off x="20" y="112976"/>
            <a:ext cx="12191979" cy="6745024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4AACC03-960D-9543-D0BD-1B6A8B4B69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</p:spPr>
        <p:txBody>
          <a:bodyPr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44E3DE4-6281-C6A0-882C-3DD7975D4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188640"/>
            <a:ext cx="11106150" cy="518160"/>
          </a:xfrm>
        </p:spPr>
        <p:txBody>
          <a:bodyPr anchor="ctr">
            <a:normAutofit/>
          </a:bodyPr>
          <a:lstStyle/>
          <a:p>
            <a:r>
              <a:rPr lang="it-IT" sz="2900"/>
              <a:t>Il cacciatore comunista</a:t>
            </a:r>
          </a:p>
        </p:txBody>
      </p:sp>
    </p:spTree>
    <p:extLst>
      <p:ext uri="{BB962C8B-B14F-4D97-AF65-F5344CB8AC3E}">
        <p14:creationId xmlns:p14="http://schemas.microsoft.com/office/powerpoint/2010/main" val="26436040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1A542-A3A3-3F6B-EE09-5046C5844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F1EA34-654A-80E4-7546-398329A4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43467"/>
            <a:ext cx="10805160" cy="707886"/>
          </a:xfrm>
        </p:spPr>
        <p:txBody>
          <a:bodyPr>
            <a:normAutofit/>
          </a:bodyPr>
          <a:lstStyle/>
          <a:p>
            <a:r>
              <a:rPr lang="it-IT" dirty="0"/>
              <a:t>La crescita demografica africana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7D06DFE-6C0B-1D6E-C979-773E535E1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40</a:t>
            </a:fld>
            <a:endParaRPr lang="it-IT" noProof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A645380-F307-FC83-F624-9CA3541F6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1372144"/>
            <a:ext cx="8424936" cy="521039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754589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EA144-5AB5-90BB-4649-508F0DBB7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D108F5-FA7B-1F23-9973-03B04D5F2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43467"/>
            <a:ext cx="10805160" cy="707886"/>
          </a:xfrm>
        </p:spPr>
        <p:txBody>
          <a:bodyPr>
            <a:normAutofit/>
          </a:bodyPr>
          <a:lstStyle/>
          <a:p>
            <a:r>
              <a:rPr lang="it-IT" dirty="0"/>
              <a:t>Gli attori della Decarbonizzazione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D6B2707-F49F-03A4-09D3-E21A3F5528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41</a:t>
            </a:fld>
            <a:endParaRPr lang="it-IT" noProof="0"/>
          </a:p>
        </p:txBody>
      </p:sp>
      <p:sp>
        <p:nvSpPr>
          <p:cNvPr id="4" name="Segnaposto contenuto 12">
            <a:extLst>
              <a:ext uri="{FF2B5EF4-FFF2-40B4-BE49-F238E27FC236}">
                <a16:creationId xmlns:a16="http://schemas.microsoft.com/office/drawing/2014/main" id="{C521C908-582C-78E5-B008-F068CFDE72CF}"/>
              </a:ext>
            </a:extLst>
          </p:cNvPr>
          <p:cNvSpPr txBox="1">
            <a:spLocks/>
          </p:cNvSpPr>
          <p:nvPr/>
        </p:nvSpPr>
        <p:spPr>
          <a:xfrm>
            <a:off x="628788" y="1586582"/>
            <a:ext cx="11076712" cy="4752528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«Lo dice la scienza». Ma la scienza non è verità; è processo (</a:t>
            </a:r>
            <a:r>
              <a:rPr lang="it-IT" sz="2400" dirty="0" err="1"/>
              <a:t>Oreskes</a:t>
            </a:r>
            <a:r>
              <a:rPr lang="it-IT" sz="2400" dirty="0"/>
              <a:t>). E la scienza non parla per modelli, che i modelli non sono scienza. La scienza non può dare «ordini» alla politica, a cui sola dovrebbe spettare il compito di compromettere interessi compromettere interessi. La scienza può essere il cartografo della politica, non il suo sostituto. </a:t>
            </a:r>
          </a:p>
          <a:p>
            <a:pPr marL="0" indent="0">
              <a:buNone/>
            </a:pPr>
            <a:endParaRPr lang="it-IT" sz="2400" dirty="0"/>
          </a:p>
          <a:p>
            <a:r>
              <a:rPr lang="it-IT" sz="2400" dirty="0"/>
              <a:t>La transizione giudiziale. Il clima via diritto alla vita come diritto </a:t>
            </a:r>
            <a:r>
              <a:rPr lang="it-IT" sz="2400"/>
              <a:t>assoluto. </a:t>
            </a:r>
            <a:r>
              <a:rPr lang="it-IT" sz="2400" dirty="0"/>
              <a:t>Il giudice che invoca l’assolutezza di un diritto espropria alla politica il potere di mediare sui diritti (assoluti…)</a:t>
            </a:r>
          </a:p>
          <a:p>
            <a:pPr marL="0" indent="0">
              <a:buNone/>
            </a:pPr>
            <a:endParaRPr lang="it-IT" sz="2400" dirty="0"/>
          </a:p>
          <a:p>
            <a:r>
              <a:rPr lang="it-IT" sz="2400" dirty="0"/>
              <a:t>La finanza globale. I criteri ESG e il finanziamento della virtù. Scelta delle tecnologie via venture capital, e selezione degli impieghi via fondi. La finanza che decide, e delega giusto al Governo la gestione del conflitto sociale</a:t>
            </a:r>
          </a:p>
        </p:txBody>
      </p:sp>
    </p:spTree>
    <p:extLst>
      <p:ext uri="{BB962C8B-B14F-4D97-AF65-F5344CB8AC3E}">
        <p14:creationId xmlns:p14="http://schemas.microsoft.com/office/powerpoint/2010/main" val="33606906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72470-6009-6794-FF0C-7D61B5A2C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8BD457-8FD9-B71A-FF7C-F22B21C37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43467"/>
            <a:ext cx="10805160" cy="707886"/>
          </a:xfrm>
        </p:spPr>
        <p:txBody>
          <a:bodyPr>
            <a:normAutofit/>
          </a:bodyPr>
          <a:lstStyle/>
          <a:p>
            <a:r>
              <a:rPr lang="it-IT" dirty="0"/>
              <a:t>GDP by </a:t>
            </a:r>
            <a:r>
              <a:rPr lang="it-IT" dirty="0" err="1"/>
              <a:t>Region</a:t>
            </a:r>
            <a:r>
              <a:rPr lang="it-IT" dirty="0"/>
              <a:t>. L’Europa che declina…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B80B30B-BF1B-0B9D-1263-9DA180F551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42</a:t>
            </a:fld>
            <a:endParaRPr lang="it-IT" noProof="0"/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C54C2528-4607-D922-C19A-C86C2D043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844824"/>
            <a:ext cx="11304526" cy="380236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1768671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0A069-0F54-1E44-36E7-64E9B263E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D14969-70DF-2C90-C61A-900BDA8A8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43467"/>
            <a:ext cx="10805160" cy="707886"/>
          </a:xfrm>
        </p:spPr>
        <p:txBody>
          <a:bodyPr>
            <a:normAutofit/>
          </a:bodyPr>
          <a:lstStyle/>
          <a:p>
            <a:r>
              <a:rPr lang="en-US" dirty="0"/>
              <a:t>…e </a:t>
            </a:r>
            <a:r>
              <a:rPr lang="en-US" dirty="0" err="1"/>
              <a:t>perde</a:t>
            </a:r>
            <a:r>
              <a:rPr lang="en-US" dirty="0"/>
              <a:t> </a:t>
            </a:r>
            <a:r>
              <a:rPr lang="en-US" dirty="0" err="1"/>
              <a:t>competitività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BFDF757-4150-2C59-C757-BA262A25AA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43</a:t>
            </a:fld>
            <a:endParaRPr lang="it-IT" noProof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2FF4C63-E81E-9D22-9053-FC89AC90D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1610091"/>
            <a:ext cx="7810148" cy="4729749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6038661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80F81-FB45-5CC5-AAD8-EA8607005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9F904E-7943-E26C-9ABE-D0F65E4AF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43467"/>
            <a:ext cx="10805160" cy="707886"/>
          </a:xfrm>
        </p:spPr>
        <p:txBody>
          <a:bodyPr>
            <a:normAutofit/>
          </a:bodyPr>
          <a:lstStyle/>
          <a:p>
            <a:r>
              <a:rPr lang="it-IT" dirty="0"/>
              <a:t>Size </a:t>
            </a:r>
            <a:r>
              <a:rPr lang="it-IT" dirty="0" err="1"/>
              <a:t>matters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6BF1E89-F999-D3D8-C78D-495AEE4F6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44</a:t>
            </a:fld>
            <a:endParaRPr lang="it-IT" noProof="0"/>
          </a:p>
        </p:txBody>
      </p:sp>
      <p:sp>
        <p:nvSpPr>
          <p:cNvPr id="4" name="Segnaposto contenuto 12">
            <a:extLst>
              <a:ext uri="{FF2B5EF4-FFF2-40B4-BE49-F238E27FC236}">
                <a16:creationId xmlns:a16="http://schemas.microsoft.com/office/drawing/2014/main" id="{F65D4488-51D6-BE54-3FE3-202F1731DA44}"/>
              </a:ext>
            </a:extLst>
          </p:cNvPr>
          <p:cNvSpPr txBox="1">
            <a:spLocks/>
          </p:cNvSpPr>
          <p:nvPr/>
        </p:nvSpPr>
        <p:spPr>
          <a:xfrm>
            <a:off x="779928" y="1916832"/>
            <a:ext cx="10729192" cy="3660648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Transizione e globalizzazione. Il ritorno del protezionismo. </a:t>
            </a:r>
          </a:p>
          <a:p>
            <a:r>
              <a:rPr lang="it-IT" sz="2400" dirty="0"/>
              <a:t>IRA e aiuti di Stato. Le nuove tecnologie come arena del confronto USA/Cina e il ruolo europeo</a:t>
            </a:r>
          </a:p>
          <a:p>
            <a:r>
              <a:rPr lang="it-IT" sz="2400" dirty="0"/>
              <a:t>La concorrenza sempre più bipolare; e l’Europa di Vestfalia che si fa comunità di declino</a:t>
            </a:r>
          </a:p>
          <a:p>
            <a:r>
              <a:rPr lang="it-IT" sz="2400" dirty="0"/>
              <a:t>La dimensione che si costruisce solo con la rinuncia almeno a pezzi di sovranità; e il pessimismo della ragione</a:t>
            </a:r>
          </a:p>
          <a:p>
            <a:r>
              <a:rPr lang="it-IT" sz="2400" dirty="0"/>
              <a:t>Bengodi, l’Europa federale e la bellezza del sognare</a:t>
            </a:r>
          </a:p>
        </p:txBody>
      </p:sp>
    </p:spTree>
    <p:extLst>
      <p:ext uri="{BB962C8B-B14F-4D97-AF65-F5344CB8AC3E}">
        <p14:creationId xmlns:p14="http://schemas.microsoft.com/office/powerpoint/2010/main" val="20140352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9EB72-A34A-EC3B-3D71-F0A64D276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552FB7-B2E8-CBF6-C0D3-C0BAB44C2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43467"/>
            <a:ext cx="10805160" cy="707886"/>
          </a:xfrm>
        </p:spPr>
        <p:txBody>
          <a:bodyPr>
            <a:normAutofit/>
          </a:bodyPr>
          <a:lstStyle/>
          <a:p>
            <a:r>
              <a:rPr lang="it-IT" dirty="0"/>
              <a:t>Parlando di noi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364B99A-8FB1-998A-92C0-2B5927C97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45</a:t>
            </a:fld>
            <a:endParaRPr lang="it-IT" noProof="0"/>
          </a:p>
        </p:txBody>
      </p:sp>
      <p:sp>
        <p:nvSpPr>
          <p:cNvPr id="4" name="Segnaposto contenuto 12">
            <a:extLst>
              <a:ext uri="{FF2B5EF4-FFF2-40B4-BE49-F238E27FC236}">
                <a16:creationId xmlns:a16="http://schemas.microsoft.com/office/drawing/2014/main" id="{0E30A69B-5D82-5306-02C9-417E927E6321}"/>
              </a:ext>
            </a:extLst>
          </p:cNvPr>
          <p:cNvSpPr txBox="1">
            <a:spLocks/>
          </p:cNvSpPr>
          <p:nvPr/>
        </p:nvSpPr>
        <p:spPr>
          <a:xfrm>
            <a:off x="784947" y="2015272"/>
            <a:ext cx="10729192" cy="3660648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I comportamenti individuali aiutano</a:t>
            </a:r>
          </a:p>
          <a:p>
            <a:r>
              <a:rPr lang="it-IT" sz="2400" dirty="0"/>
              <a:t>Meno fossile usiamo, e meno ne dobbiamo sostituire</a:t>
            </a:r>
          </a:p>
          <a:p>
            <a:r>
              <a:rPr lang="it-IT" sz="2400" dirty="0"/>
              <a:t>Tra efficienza, che di per sé come insegna il paradosso di </a:t>
            </a:r>
            <a:r>
              <a:rPr lang="it-IT" sz="2400" dirty="0" err="1"/>
              <a:t>Jevons</a:t>
            </a:r>
            <a:r>
              <a:rPr lang="it-IT" sz="2400" dirty="0"/>
              <a:t> non diminuisce necessariamente il consumo, e risparmio</a:t>
            </a:r>
          </a:p>
          <a:p>
            <a:r>
              <a:rPr lang="it-IT" sz="2400" dirty="0"/>
              <a:t>I comportamenti individuali aiutano. Consumare con </a:t>
            </a:r>
            <a:r>
              <a:rPr lang="it-IT" sz="2400" dirty="0" err="1"/>
              <a:t>juicio</a:t>
            </a:r>
            <a:r>
              <a:rPr lang="it-IT" sz="2400" dirty="0"/>
              <a:t>, y </a:t>
            </a:r>
            <a:r>
              <a:rPr lang="it-IT" sz="2400" dirty="0" err="1"/>
              <a:t>sy</a:t>
            </a:r>
            <a:r>
              <a:rPr lang="it-IT" sz="2400" dirty="0"/>
              <a:t> </a:t>
            </a:r>
            <a:r>
              <a:rPr lang="it-IT" sz="2400" dirty="0" err="1"/>
              <a:t>puedes</a:t>
            </a:r>
            <a:endParaRPr lang="it-IT" sz="2400" dirty="0"/>
          </a:p>
          <a:p>
            <a:r>
              <a:rPr lang="it-IT" sz="2400" dirty="0"/>
              <a:t>Sognare di Bengodi, di Europa Federale e di umana virtù. Sognare magari non basta, però è bello</a:t>
            </a:r>
          </a:p>
        </p:txBody>
      </p:sp>
    </p:spTree>
    <p:extLst>
      <p:ext uri="{BB962C8B-B14F-4D97-AF65-F5344CB8AC3E}">
        <p14:creationId xmlns:p14="http://schemas.microsoft.com/office/powerpoint/2010/main" val="17481562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FFBCF731-478B-42B2-B3C6-ECCC3D68E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29286" cy="6858000"/>
          </a:xfrm>
        </p:spPr>
      </p:pic>
      <p:sp>
        <p:nvSpPr>
          <p:cNvPr id="74" name="Segnaposto testo 73">
            <a:extLst>
              <a:ext uri="{FF2B5EF4-FFF2-40B4-BE49-F238E27FC236}">
                <a16:creationId xmlns:a16="http://schemas.microsoft.com/office/drawing/2014/main" id="{C20719F7-6849-4C36-ACDB-C1AE2AAC7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3" name="Titolo 42">
            <a:extLst>
              <a:ext uri="{FF2B5EF4-FFF2-40B4-BE49-F238E27FC236}">
                <a16:creationId xmlns:a16="http://schemas.microsoft.com/office/drawing/2014/main" id="{CF39D3B5-ABDB-4DFF-8107-EF97569C9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300" y="1196752"/>
            <a:ext cx="4114800" cy="4746848"/>
          </a:xfrm>
        </p:spPr>
        <p:txBody>
          <a:bodyPr rtlCol="0"/>
          <a:lstStyle/>
          <a:p>
            <a:pPr marL="0" indent="0">
              <a:buNone/>
            </a:pPr>
            <a:r>
              <a:rPr lang="it-IT" sz="4000" i="1" dirty="0"/>
              <a:t>«Cambiare il mondo</a:t>
            </a:r>
            <a:br>
              <a:rPr lang="it-IT" sz="4000" i="1" dirty="0"/>
            </a:br>
            <a:r>
              <a:rPr lang="it-IT" sz="4000" i="1" dirty="0"/>
              <a:t>Amico Sancho</a:t>
            </a:r>
            <a:br>
              <a:rPr lang="it-IT" sz="4000" i="1" dirty="0"/>
            </a:br>
            <a:r>
              <a:rPr lang="it-IT" sz="4000" i="1" dirty="0"/>
              <a:t>Non </a:t>
            </a:r>
            <a:r>
              <a:rPr lang="it-IT" sz="4000" i="1" dirty="0" err="1"/>
              <a:t>e’</a:t>
            </a:r>
            <a:r>
              <a:rPr lang="it-IT" sz="4000" i="1" dirty="0"/>
              <a:t> follia né utopia</a:t>
            </a:r>
            <a:br>
              <a:rPr lang="it-IT" sz="4000" i="1" dirty="0"/>
            </a:br>
            <a:r>
              <a:rPr lang="it-IT" sz="4000" i="1" dirty="0"/>
              <a:t>È solo </a:t>
            </a:r>
            <a:r>
              <a:rPr lang="it-IT" sz="4000" i="1" dirty="0" err="1"/>
              <a:t>giustiziA</a:t>
            </a:r>
            <a:r>
              <a:rPr lang="it-IT" sz="4000" i="1" dirty="0"/>
              <a:t>»</a:t>
            </a:r>
            <a:br>
              <a:rPr lang="it-IT" sz="4000" i="1" dirty="0"/>
            </a:br>
            <a:br>
              <a:rPr lang="it-IT" dirty="0"/>
            </a:br>
            <a:r>
              <a:rPr lang="it-IT" sz="2400" i="1" dirty="0"/>
              <a:t>Miguel Cervantes, Don </a:t>
            </a:r>
            <a:r>
              <a:rPr lang="it-IT" sz="2400" i="1" dirty="0" err="1"/>
              <a:t>quixote</a:t>
            </a:r>
            <a:endParaRPr lang="it-IT" sz="2400" dirty="0"/>
          </a:p>
        </p:txBody>
      </p:sp>
      <p:sp>
        <p:nvSpPr>
          <p:cNvPr id="44" name="Sottotitolo 43">
            <a:extLst>
              <a:ext uri="{FF2B5EF4-FFF2-40B4-BE49-F238E27FC236}">
                <a16:creationId xmlns:a16="http://schemas.microsoft.com/office/drawing/2014/main" id="{F522C824-2C48-4465-AABE-F46286D9EC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55000" lnSpcReduction="20000"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it-IT" sz="8000" dirty="0"/>
              <a:t>Sognando BENGODI</a:t>
            </a:r>
            <a:endParaRPr lang="it-IT" sz="4000" cap="all" spc="1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5" name="Segnaposto testo 74">
            <a:extLst>
              <a:ext uri="{FF2B5EF4-FFF2-40B4-BE49-F238E27FC236}">
                <a16:creationId xmlns:a16="http://schemas.microsoft.com/office/drawing/2014/main" id="{6488F643-327C-4A41-9703-B4932AF5A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>
            <a:normAutofit fontScale="55000" lnSpcReduction="20000"/>
          </a:bodyPr>
          <a:lstStyle/>
          <a:p>
            <a:pPr rtl="0"/>
            <a:endParaRPr lang="it-IT"/>
          </a:p>
        </p:txBody>
      </p:sp>
      <p:sp>
        <p:nvSpPr>
          <p:cNvPr id="76" name="Segnaposto testo 75">
            <a:extLst>
              <a:ext uri="{FF2B5EF4-FFF2-40B4-BE49-F238E27FC236}">
                <a16:creationId xmlns:a16="http://schemas.microsoft.com/office/drawing/2014/main" id="{8EE4272D-3A75-4E40-B1D6-C8D1636AB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>
            <a:normAutofit fontScale="55000" lnSpcReduction="20000"/>
          </a:bodyPr>
          <a:lstStyle/>
          <a:p>
            <a:pPr rt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28405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E02B9606-F9BC-40CD-9467-6348ACE41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A682397A-D234-4487-8E63-23B79C76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13" name="Titolo 12">
            <a:extLst>
              <a:ext uri="{FF2B5EF4-FFF2-40B4-BE49-F238E27FC236}">
                <a16:creationId xmlns:a16="http://schemas.microsoft.com/office/drawing/2014/main" id="{D7199992-58FE-4335-A811-6AFA96B55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sz="6000" dirty="0"/>
              <a:t>Grazie!</a:t>
            </a:r>
            <a:endParaRPr lang="it-IT" dirty="0"/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CF8FCB52-DD55-48F6-9F4A-D2A0F6586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rtlCol="0"/>
          <a:lstStyle/>
          <a:p>
            <a:pPr rt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9052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76C44-9D4F-B599-3B62-F7BB0D193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38E3A3-A66E-23E5-D62A-54CCBD5CE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Dall’assemblearismo alla gerarchia.   Diventare agricoli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717C388-0DE8-7D87-1D91-E0115E740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5</a:t>
            </a:fld>
            <a:endParaRPr lang="it-IT" noProof="0"/>
          </a:p>
        </p:txBody>
      </p:sp>
      <p:sp>
        <p:nvSpPr>
          <p:cNvPr id="4" name="Segnaposto contenuto 12">
            <a:extLst>
              <a:ext uri="{FF2B5EF4-FFF2-40B4-BE49-F238E27FC236}">
                <a16:creationId xmlns:a16="http://schemas.microsoft.com/office/drawing/2014/main" id="{834A3140-68A9-1434-4503-BC0498127C11}"/>
              </a:ext>
            </a:extLst>
          </p:cNvPr>
          <p:cNvSpPr txBox="1">
            <a:spLocks/>
          </p:cNvSpPr>
          <p:nvPr/>
        </p:nvSpPr>
        <p:spPr>
          <a:xfrm>
            <a:off x="479376" y="1988840"/>
            <a:ext cx="11017224" cy="4248472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Agenti : clima/sovrappopolazione. La necessità madre del cambiamento ed il regresso fisico di sapiens</a:t>
            </a:r>
          </a:p>
          <a:p>
            <a:r>
              <a:rPr lang="it-IT" sz="2400" dirty="0"/>
              <a:t>L’agricoltura. Moltiplicazione della fonte per unità di territorio</a:t>
            </a:r>
          </a:p>
          <a:p>
            <a:r>
              <a:rPr lang="it-IT" sz="2400" dirty="0"/>
              <a:t>La fonte del cacciatore è offerta dalla natura; la fonte dell’agricoltore è frutto di una modifica della natura</a:t>
            </a:r>
          </a:p>
          <a:p>
            <a:r>
              <a:rPr lang="it-IT" sz="2400" dirty="0"/>
              <a:t>Uruk, la prima città. Il surplus come condizione della divisione del lavoro e del passaggio ad una struttura sociale fortemente gerarchica</a:t>
            </a:r>
          </a:p>
          <a:p>
            <a:r>
              <a:rPr lang="it-IT" sz="2400" dirty="0"/>
              <a:t>Più convertitori, più terra coltivata, più ricchezza. Il muscolo umano e quello animale. «Per i poveri il bove rimpiazza lo schiavo» (Aristotele, Politica)</a:t>
            </a:r>
          </a:p>
          <a:p>
            <a:r>
              <a:rPr lang="it-IT" sz="2400" dirty="0"/>
              <a:t>La terra è finita. Limiti allo sviluppo e trappola malthusiana</a:t>
            </a:r>
          </a:p>
          <a:p>
            <a:endParaRPr lang="it-IT" sz="2400" dirty="0"/>
          </a:p>
          <a:p>
            <a:pPr marL="0" indent="0">
              <a:buNone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082979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52B3D-C39F-C9BC-77CD-7660C0F1E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l900Casalese - MESTIERI E PRODUZIONI">
            <a:extLst>
              <a:ext uri="{FF2B5EF4-FFF2-40B4-BE49-F238E27FC236}">
                <a16:creationId xmlns:a16="http://schemas.microsoft.com/office/drawing/2014/main" id="{2C5723AF-80B2-E5B7-6132-A958A7A25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1" b="4604"/>
          <a:stretch/>
        </p:blipFill>
        <p:spPr bwMode="auto">
          <a:xfrm>
            <a:off x="20" y="10"/>
            <a:ext cx="12191979" cy="6857990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7CD9420-77BA-92EA-4512-AD3A410F6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4FAB73BC-B049-4115-A692-8D63A059BFB8}" type="slidenum">
              <a:rPr lang="it-IT" noProof="0" smtClean="0"/>
              <a:pPr rtl="0">
                <a:spcAft>
                  <a:spcPts val="600"/>
                </a:spcAft>
              </a:pPr>
              <a:t>6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1EDF4F2-B8B5-EA58-195D-E248D1CBA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152400"/>
            <a:ext cx="11106150" cy="518160"/>
          </a:xfrm>
        </p:spPr>
        <p:txBody>
          <a:bodyPr anchor="ctr">
            <a:normAutofit/>
          </a:bodyPr>
          <a:lstStyle/>
          <a:p>
            <a:pPr algn="r"/>
            <a:r>
              <a:rPr lang="it-IT" sz="2900" dirty="0"/>
              <a:t>L’agricoltore democristiano</a:t>
            </a:r>
          </a:p>
        </p:txBody>
      </p:sp>
    </p:spTree>
    <p:extLst>
      <p:ext uri="{BB962C8B-B14F-4D97-AF65-F5344CB8AC3E}">
        <p14:creationId xmlns:p14="http://schemas.microsoft.com/office/powerpoint/2010/main" val="1689265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1680A-0C75-B697-25B1-ECD1A8793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C647B2-7E71-1B49-57E4-64B5555D6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famiglia agricola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9EAE34E-1DA6-3786-BF40-451CB9851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7</a:t>
            </a:fld>
            <a:endParaRPr lang="it-IT" noProof="0"/>
          </a:p>
        </p:txBody>
      </p:sp>
      <p:sp>
        <p:nvSpPr>
          <p:cNvPr id="4" name="Segnaposto contenuto 12">
            <a:extLst>
              <a:ext uri="{FF2B5EF4-FFF2-40B4-BE49-F238E27FC236}">
                <a16:creationId xmlns:a16="http://schemas.microsoft.com/office/drawing/2014/main" id="{4A8D3331-EA77-5C8E-43AD-C04F32394B2D}"/>
              </a:ext>
            </a:extLst>
          </p:cNvPr>
          <p:cNvSpPr txBox="1">
            <a:spLocks/>
          </p:cNvSpPr>
          <p:nvPr/>
        </p:nvSpPr>
        <p:spPr>
          <a:xfrm>
            <a:off x="839416" y="2276872"/>
            <a:ext cx="10288693" cy="3660648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I figli dei cacciatori come ingombro e i figli agricoli come convertitori e come assicurazione sociale</a:t>
            </a:r>
          </a:p>
          <a:p>
            <a:endParaRPr lang="it-IT" sz="2400" dirty="0"/>
          </a:p>
          <a:p>
            <a:r>
              <a:rPr lang="it-IT" sz="2400" dirty="0"/>
              <a:t>Fortissimo radicamento religioso v. animismo . Noi e la «natura»</a:t>
            </a:r>
          </a:p>
          <a:p>
            <a:endParaRPr lang="it-IT" sz="2400" dirty="0"/>
          </a:p>
          <a:p>
            <a:r>
              <a:rPr lang="it-IT" sz="2400" dirty="0"/>
              <a:t>La condizione femminile. La donna come riproduttrice coatta (anche in funzione della mortalità infantile e (anche) perciò ausiliaria domestica</a:t>
            </a:r>
          </a:p>
          <a:p>
            <a:endParaRPr lang="it-IT" sz="2400" dirty="0"/>
          </a:p>
          <a:p>
            <a:pPr marL="0" indent="0">
              <a:buNone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541201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0F0D8-9C1A-E475-EED0-669D44B87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1DAA59-A8F0-512D-AAF3-5A96492B8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Dal modello organico al modello fossile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23AEC39-66A9-C22F-D4F1-5715C87EB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8</a:t>
            </a:fld>
            <a:endParaRPr lang="it-IT" noProof="0"/>
          </a:p>
        </p:txBody>
      </p:sp>
      <p:sp>
        <p:nvSpPr>
          <p:cNvPr id="4" name="Segnaposto contenuto 12">
            <a:extLst>
              <a:ext uri="{FF2B5EF4-FFF2-40B4-BE49-F238E27FC236}">
                <a16:creationId xmlns:a16="http://schemas.microsoft.com/office/drawing/2014/main" id="{4B90C5F3-0DDE-5BAF-DFFC-2E05C7198C57}"/>
              </a:ext>
            </a:extLst>
          </p:cNvPr>
          <p:cNvSpPr txBox="1">
            <a:spLocks/>
          </p:cNvSpPr>
          <p:nvPr/>
        </p:nvSpPr>
        <p:spPr>
          <a:xfrm>
            <a:off x="757654" y="1727064"/>
            <a:ext cx="11026978" cy="4582255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Il cibo si fa fossile e il muscolo macchina</a:t>
            </a:r>
          </a:p>
          <a:p>
            <a:r>
              <a:rPr lang="it-IT" sz="2400" dirty="0"/>
              <a:t>Il fossile stock e il fossile flusso. La fonte stock è infinita (nell’unità di tempo)</a:t>
            </a:r>
          </a:p>
          <a:p>
            <a:r>
              <a:rPr lang="it-IT" sz="2400" dirty="0"/>
              <a:t>La disponibilità della fonte organica è funzione di clima; la fonte fossile influenza il clima</a:t>
            </a:r>
          </a:p>
          <a:p>
            <a:r>
              <a:rPr lang="it-IT" sz="2400" dirty="0"/>
              <a:t>L’aumento dell’energia disponibile sovrasta l’aumento potenziale della popolazione</a:t>
            </a:r>
          </a:p>
          <a:p>
            <a:r>
              <a:rPr lang="it-IT" sz="2400" dirty="0"/>
              <a:t>L’evoluzione tecnologica della macchina rende esponenziale l’aumento di capacità di lavoro utile</a:t>
            </a:r>
          </a:p>
          <a:p>
            <a:r>
              <a:rPr lang="it-IT" sz="2400" dirty="0"/>
              <a:t>Fossile e macchina rimuovono la finitezza della terra ed il limite malthusiano di disponibilità della forza lavoro – Dall’economia stazionaria degli economisti classici all’</a:t>
            </a:r>
            <a:r>
              <a:rPr lang="it-IT" sz="2400" i="1" dirty="0" err="1"/>
              <a:t>embarras</a:t>
            </a:r>
            <a:r>
              <a:rPr lang="it-IT" sz="2400" i="1" dirty="0"/>
              <a:t> de </a:t>
            </a:r>
            <a:r>
              <a:rPr lang="it-IT" sz="2400" i="1" dirty="0" err="1"/>
              <a:t>richesse</a:t>
            </a:r>
            <a:r>
              <a:rPr lang="it-IT" sz="2400" i="1" dirty="0"/>
              <a:t> </a:t>
            </a:r>
            <a:r>
              <a:rPr lang="it-IT" sz="2400" dirty="0"/>
              <a:t>di Schumpeter  </a:t>
            </a:r>
          </a:p>
          <a:p>
            <a:pPr marL="0" indent="0">
              <a:buNone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057377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4A96A-828A-5194-7D7E-905F2DF24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94BFFE-28DC-9827-361F-55EE86338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L’inghilterra</a:t>
            </a:r>
            <a:r>
              <a:rPr lang="it-IT" dirty="0"/>
              <a:t> e la trappola malthusiana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201C53E-1515-4AFF-595E-AEAF4A6B5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9</a:t>
            </a:fld>
            <a:endParaRPr lang="it-IT" noProof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4DE0B7A-436B-AC0D-9515-F372ADBE7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0" y="2060848"/>
            <a:ext cx="6231118" cy="4382629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459955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ernClassicBlock-3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MSFT_ELT_ModernClassicBlock_03">
      <a:majorFont>
        <a:latin typeface="Tw Cen MT Condensed"/>
        <a:ea typeface=""/>
        <a:cs typeface=""/>
      </a:majorFont>
      <a:minorFont>
        <a:latin typeface="Tw Cen MT"/>
        <a:ea typeface=""/>
        <a:cs typeface="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570279_TF89082059" id="{0623B0B3-6FE1-4340-8CC6-24BF6CF09B81}" vid="{AD8BE5D1-B07B-47BA-AC7B-4568F17EF63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9fc9171bb41dc08635275f351de859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29387215989a890c06011de04edfe97d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106BD98-E608-40A1-98A8-93D5976215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FCA5F6-1A5A-4D78-BDE2-C793B61E0E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A86D9CC-0D9D-4BFE-B3F3-26F480BF8C8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squadrata classica moderna</Template>
  <TotalTime>111</TotalTime>
  <Words>1687</Words>
  <Application>Microsoft Office PowerPoint</Application>
  <PresentationFormat>Widescreen</PresentationFormat>
  <Paragraphs>216</Paragraphs>
  <Slides>47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52" baseType="lpstr">
      <vt:lpstr>Arial</vt:lpstr>
      <vt:lpstr>Tw Cen MT</vt:lpstr>
      <vt:lpstr>Tw Cen MT Condensed</vt:lpstr>
      <vt:lpstr>Wingdings 3</vt:lpstr>
      <vt:lpstr>ModernClassicBlock-3</vt:lpstr>
      <vt:lpstr>Noi di fronte alla transizione energetica e climatica </vt:lpstr>
      <vt:lpstr>Presentazione standard di PowerPoint</vt:lpstr>
      <vt:lpstr>La forma sociale del cacciatore raccoglitore</vt:lpstr>
      <vt:lpstr>Il cacciatore comunista</vt:lpstr>
      <vt:lpstr>Dall’assemblearismo alla gerarchia.   Diventare agricoli</vt:lpstr>
      <vt:lpstr>L’agricoltore democristiano</vt:lpstr>
      <vt:lpstr>La famiglia agricola</vt:lpstr>
      <vt:lpstr>Dal modello organico al modello fossile</vt:lpstr>
      <vt:lpstr>L’inghilterra e la trappola malthusiana</vt:lpstr>
      <vt:lpstr>Le forme sociali del fossile</vt:lpstr>
      <vt:lpstr>L’operaia femminista</vt:lpstr>
      <vt:lpstr>THE SIZE OF THE WORLD POPULATION OVER THE LONG-RUN</vt:lpstr>
      <vt:lpstr>POPULATION, 1950 TO 2021</vt:lpstr>
      <vt:lpstr>Global gdp over the long run The total output of the world economy. These historical estimates of GDP are adjusted for inflation</vt:lpstr>
      <vt:lpstr>Decarbonizzare</vt:lpstr>
      <vt:lpstr>LAST 9 YEARS WARMEST ON RECORD</vt:lpstr>
      <vt:lpstr>A world of agreement:temperatures are rising</vt:lpstr>
      <vt:lpstr>Sea Level (+ 3,4 mm/year)</vt:lpstr>
      <vt:lpstr>Atmospheric carbon dioxide amounts and annual emissions (1750-2021)</vt:lpstr>
      <vt:lpstr>GLOBAL CO2 EMISSIONS ESTIMATES (FOSSIL AND LAND USE( FOR 1959-2023)</vt:lpstr>
      <vt:lpstr>ANNUAL CO2 EMISSIONS</vt:lpstr>
      <vt:lpstr>Co2 total and co2 per capita per region</vt:lpstr>
      <vt:lpstr>Il dubbio e la scommessa di Pascal</vt:lpstr>
      <vt:lpstr>COP 21(e dopo)</vt:lpstr>
      <vt:lpstr>Global energy related co2 emissions and their annual change 1900 - 2023</vt:lpstr>
      <vt:lpstr>In marcia verso Bengodi</vt:lpstr>
      <vt:lpstr>Il guado inquinato, ovvero la difficoltà ambientale</vt:lpstr>
      <vt:lpstr>La crescita della domanda annuale 2023/2040 (migliaia di tonnellate)</vt:lpstr>
      <vt:lpstr>Geopolitica del minerale Come cambiano i produttori e la capacità di raffinazione </vt:lpstr>
      <vt:lpstr>I minerali critici</vt:lpstr>
      <vt:lpstr>Estrarre per la transizione - Bayan obu, Mongolia</vt:lpstr>
      <vt:lpstr>La difficoltà tecnologica</vt:lpstr>
      <vt:lpstr>Parentesi. Il fossile nella transizione</vt:lpstr>
      <vt:lpstr>Consumo combustibili fossili (IEA/STEPS)</vt:lpstr>
      <vt:lpstr>La difficoltà economica - Debito e decarbonizzazione</vt:lpstr>
      <vt:lpstr>The trillion dollars game (IRENA)</vt:lpstr>
      <vt:lpstr>La difficoltà sociale - Eguaglianza e decarbonizzazione</vt:lpstr>
      <vt:lpstr>Carbon Price</vt:lpstr>
      <vt:lpstr>Climate policy is foreign policy</vt:lpstr>
      <vt:lpstr>La crescita demografica africana</vt:lpstr>
      <vt:lpstr>Gli attori della Decarbonizzazione</vt:lpstr>
      <vt:lpstr>GDP by Region. L’Europa che declina…</vt:lpstr>
      <vt:lpstr>…e perde competitività</vt:lpstr>
      <vt:lpstr>Size matters</vt:lpstr>
      <vt:lpstr>Parlando di noi</vt:lpstr>
      <vt:lpstr>«Cambiare il mondo Amico Sancho Non e’ follia né utopia È solo giustiziA»  Miguel Cervantes, Don quixote</vt:lpstr>
      <vt:lpstr>Grazie!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Noi di fronte alla transizione energetica e climatica</dc:title>
  <dc:creator>Enrica Formaglio</dc:creator>
  <cp:lastModifiedBy>Isabella Basso</cp:lastModifiedBy>
  <cp:revision>3</cp:revision>
  <dcterms:created xsi:type="dcterms:W3CDTF">2024-03-05T17:24:20Z</dcterms:created>
  <dcterms:modified xsi:type="dcterms:W3CDTF">2024-03-06T13:16:31Z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